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8"/>
  </p:notesMasterIdLst>
  <p:sldIdLst>
    <p:sldId id="256" r:id="rId2"/>
    <p:sldId id="339" r:id="rId3"/>
    <p:sldId id="257" r:id="rId4"/>
    <p:sldId id="334" r:id="rId5"/>
    <p:sldId id="259" r:id="rId6"/>
    <p:sldId id="362" r:id="rId7"/>
    <p:sldId id="340" r:id="rId8"/>
    <p:sldId id="342" r:id="rId9"/>
    <p:sldId id="343" r:id="rId10"/>
    <p:sldId id="412" r:id="rId11"/>
    <p:sldId id="341" r:id="rId12"/>
    <p:sldId id="363" r:id="rId13"/>
    <p:sldId id="344" r:id="rId14"/>
    <p:sldId id="345" r:id="rId15"/>
    <p:sldId id="364" r:id="rId16"/>
    <p:sldId id="346" r:id="rId17"/>
    <p:sldId id="365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417" r:id="rId32"/>
    <p:sldId id="419" r:id="rId33"/>
    <p:sldId id="418" r:id="rId34"/>
    <p:sldId id="420" r:id="rId35"/>
    <p:sldId id="361" r:id="rId36"/>
    <p:sldId id="360" r:id="rId37"/>
    <p:sldId id="367" r:id="rId38"/>
    <p:sldId id="368" r:id="rId39"/>
    <p:sldId id="371" r:id="rId40"/>
    <p:sldId id="369" r:id="rId41"/>
    <p:sldId id="370" r:id="rId42"/>
    <p:sldId id="385" r:id="rId43"/>
    <p:sldId id="372" r:id="rId44"/>
    <p:sldId id="366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1" r:id="rId53"/>
    <p:sldId id="380" r:id="rId54"/>
    <p:sldId id="382" r:id="rId55"/>
    <p:sldId id="383" r:id="rId56"/>
    <p:sldId id="421" r:id="rId57"/>
    <p:sldId id="384" r:id="rId58"/>
    <p:sldId id="390" r:id="rId59"/>
    <p:sldId id="391" r:id="rId60"/>
    <p:sldId id="386" r:id="rId61"/>
    <p:sldId id="387" r:id="rId62"/>
    <p:sldId id="392" r:id="rId63"/>
    <p:sldId id="388" r:id="rId64"/>
    <p:sldId id="389" r:id="rId65"/>
    <p:sldId id="393" r:id="rId66"/>
    <p:sldId id="394" r:id="rId67"/>
    <p:sldId id="395" r:id="rId68"/>
    <p:sldId id="396" r:id="rId69"/>
    <p:sldId id="407" r:id="rId70"/>
    <p:sldId id="406" r:id="rId71"/>
    <p:sldId id="409" r:id="rId72"/>
    <p:sldId id="410" r:id="rId73"/>
    <p:sldId id="411" r:id="rId74"/>
    <p:sldId id="416" r:id="rId75"/>
    <p:sldId id="397" r:id="rId76"/>
    <p:sldId id="402" r:id="rId77"/>
    <p:sldId id="413" r:id="rId78"/>
    <p:sldId id="414" r:id="rId79"/>
    <p:sldId id="404" r:id="rId80"/>
    <p:sldId id="403" r:id="rId81"/>
    <p:sldId id="398" r:id="rId82"/>
    <p:sldId id="399" r:id="rId83"/>
    <p:sldId id="400" r:id="rId84"/>
    <p:sldId id="327" r:id="rId85"/>
    <p:sldId id="405" r:id="rId86"/>
    <p:sldId id="415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BB1C-5078-4D7F-8AA6-FC59827AE26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EE8A-CD75-4BF7-8050-6BA414E8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AA36-0A9C-407D-92CA-FA5F33DCE5DC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FF0F-5FA4-40EE-A071-938EF42A1328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5431-E72F-4B6C-947C-7E2C3900D35A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BBCA-337D-46B5-A95F-FCAE1BDF0B2D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6295-C7F0-4A33-BA77-65910A3C2CF5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318-2DBD-4435-91E7-13580845063E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B41B-A9DA-45AC-8442-87D7E0075249}" type="datetime1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F244-B533-4748-A3F7-961569FBD37D}" type="datetime1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02BE-B617-47BC-B435-BA0ED6B676D3}" type="datetime1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6C2E-4C8B-4471-B871-D04C4D6EEC8A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2861-100E-4A1E-B121-AD601AE0220A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1344-8AA0-436B-B07E-452E4F1C9010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87EE-A882-4462-9663-0DE6CC01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mailto:billhutch@texasgw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D94CE-9CD2-FBFB-84E8-02FED4B07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875" y="2664070"/>
            <a:ext cx="4538701" cy="3861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77C7D-7AAF-E223-6D08-9CA44716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76" y="385522"/>
            <a:ext cx="11299986" cy="1940409"/>
          </a:xfrm>
        </p:spPr>
        <p:txBody>
          <a:bodyPr>
            <a:noAutofit/>
          </a:bodyPr>
          <a:lstStyle/>
          <a:p>
            <a:r>
              <a:rPr lang="en-US" sz="4400" b="1" dirty="0"/>
              <a:t>GMA 7 Joint Planning:</a:t>
            </a:r>
            <a:br>
              <a:rPr lang="en-US" sz="4400" b="1" dirty="0"/>
            </a:br>
            <a:r>
              <a:rPr lang="en-US" sz="4400" b="1" dirty="0"/>
              <a:t>Comparison of Measured Drawdown and Simulated Drawdown from 2021 DFC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B5223-FC02-72E4-94AF-B3BDE070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810" y="4013323"/>
            <a:ext cx="5624052" cy="1655762"/>
          </a:xfrm>
        </p:spPr>
        <p:txBody>
          <a:bodyPr>
            <a:noAutofit/>
          </a:bodyPr>
          <a:lstStyle/>
          <a:p>
            <a:r>
              <a:rPr lang="en-US" sz="3600" dirty="0"/>
              <a:t>Bill Hutchison</a:t>
            </a:r>
          </a:p>
          <a:p>
            <a:r>
              <a:rPr lang="en-US" sz="3600" dirty="0"/>
              <a:t>GMA 7 Meeting</a:t>
            </a:r>
          </a:p>
          <a:p>
            <a:r>
              <a:rPr lang="en-US" sz="3600" dirty="0"/>
              <a:t>August 14, 2025</a:t>
            </a:r>
          </a:p>
        </p:txBody>
      </p:sp>
    </p:spTree>
    <p:extLst>
      <p:ext uri="{BB962C8B-B14F-4D97-AF65-F5344CB8AC3E}">
        <p14:creationId xmlns:p14="http://schemas.microsoft.com/office/powerpoint/2010/main" val="1996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B140-BF1E-B18B-AC3A-67EE95FD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2482-3966-A1DE-905F-6BFCE60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Simulation Results and Average Drawdown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0F7E-97AA-063E-AA8C-309BFD7E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599"/>
            <a:ext cx="4700954" cy="3662363"/>
          </a:xfrm>
        </p:spPr>
        <p:txBody>
          <a:bodyPr/>
          <a:lstStyle/>
          <a:p>
            <a:r>
              <a:rPr lang="en-US" dirty="0"/>
              <a:t>Sum of drawdowns in each cell and divide by number of cells</a:t>
            </a:r>
          </a:p>
          <a:p>
            <a:r>
              <a:rPr lang="en-US" dirty="0"/>
              <a:t>2021 DFCs (Average Drawdown)</a:t>
            </a:r>
          </a:p>
        </p:txBody>
      </p:sp>
      <p:pic>
        <p:nvPicPr>
          <p:cNvPr id="4" name="Picture 3" descr="A table of numbers with numbers&#10;&#10;AI-generated content may be incorrect.">
            <a:extLst>
              <a:ext uri="{FF2B5EF4-FFF2-40B4-BE49-F238E27FC236}">
                <a16:creationId xmlns:a16="http://schemas.microsoft.com/office/drawing/2014/main" id="{53EF3E63-29A9-9DA1-8DBD-8254A5FB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885" y="1133024"/>
            <a:ext cx="5097854" cy="5359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0F7255-AAD2-EE60-2462-776E8EEA028D}"/>
              </a:ext>
            </a:extLst>
          </p:cNvPr>
          <p:cNvSpPr/>
          <p:nvPr/>
        </p:nvSpPr>
        <p:spPr>
          <a:xfrm>
            <a:off x="6268916" y="2334348"/>
            <a:ext cx="2277207" cy="248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70850-6596-45C0-B871-84925721C8B4}"/>
              </a:ext>
            </a:extLst>
          </p:cNvPr>
          <p:cNvSpPr/>
          <p:nvPr/>
        </p:nvSpPr>
        <p:spPr>
          <a:xfrm>
            <a:off x="8914637" y="4345780"/>
            <a:ext cx="2277207" cy="248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B989-9CE8-A4AB-8F59-5E78BBB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Drawdown (Pecos County Example)</a:t>
            </a:r>
          </a:p>
        </p:txBody>
      </p:sp>
      <p:pic>
        <p:nvPicPr>
          <p:cNvPr id="4" name="Picture 3" descr="A graph of a number of cells&#10;&#10;AI-generated content may be incorrect.">
            <a:extLst>
              <a:ext uri="{FF2B5EF4-FFF2-40B4-BE49-F238E27FC236}">
                <a16:creationId xmlns:a16="http://schemas.microsoft.com/office/drawing/2014/main" id="{1B25BF12-8000-19DC-DDF6-72DFF11E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56" y="2195536"/>
            <a:ext cx="4783725" cy="3786095"/>
          </a:xfrm>
          <a:prstGeom prst="rect">
            <a:avLst/>
          </a:prstGeom>
        </p:spPr>
      </p:pic>
      <p:pic>
        <p:nvPicPr>
          <p:cNvPr id="5" name="Picture 4" descr="A graph of a cell drawdown&#10;&#10;AI-generated content may be incorrect.">
            <a:extLst>
              <a:ext uri="{FF2B5EF4-FFF2-40B4-BE49-F238E27FC236}">
                <a16:creationId xmlns:a16="http://schemas.microsoft.com/office/drawing/2014/main" id="{CCC4B3E3-0084-DE0C-8CA4-C89D98D9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915" y="1903753"/>
            <a:ext cx="5259021" cy="41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0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4C94-A62E-5E01-3399-31E494D16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92E5-6D9A-722E-FF2B-8DA9F472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45BA-956B-4083-B08F-0696398D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/>
              <a:t>Review Aquifers/GAMs evaluated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E4B2-2953-28CB-D7FE-437233D2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GAMs and Relevant Aquifers in GMA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424B-3229-D724-06FA-D9DB46F9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1991"/>
            <a:ext cx="4305300" cy="3463921"/>
          </a:xfrm>
        </p:spPr>
        <p:txBody>
          <a:bodyPr/>
          <a:lstStyle/>
          <a:p>
            <a:r>
              <a:rPr lang="en-US" dirty="0"/>
              <a:t>5 GAMs</a:t>
            </a:r>
          </a:p>
          <a:p>
            <a:r>
              <a:rPr lang="en-US" dirty="0"/>
              <a:t>10 Relevant Aquifers</a:t>
            </a:r>
          </a:p>
          <a:p>
            <a:endParaRPr lang="en-US" dirty="0"/>
          </a:p>
        </p:txBody>
      </p:sp>
      <p:pic>
        <p:nvPicPr>
          <p:cNvPr id="4" name="Picture 3" descr="A white table with black text&#10;&#10;AI-generated content may be incorrect.">
            <a:extLst>
              <a:ext uri="{FF2B5EF4-FFF2-40B4-BE49-F238E27FC236}">
                <a16:creationId xmlns:a16="http://schemas.microsoft.com/office/drawing/2014/main" id="{BC93BDE3-4D5C-C47E-9736-15BFDAE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08" y="1541218"/>
            <a:ext cx="5109845" cy="4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2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7AE9-F7CD-339C-80DF-18813EB6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Subtasks to Complete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6EA0-5DE5-767A-3403-FF210A098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Downloaded TWDB Groundwater Database on July 9, 2025</a:t>
            </a:r>
          </a:p>
          <a:p>
            <a:r>
              <a:rPr lang="en-US" dirty="0"/>
              <a:t>Identify wells with end-of-year data for baseline year</a:t>
            </a:r>
          </a:p>
          <a:p>
            <a:pPr lvl="1"/>
            <a:r>
              <a:rPr lang="en-US" dirty="0"/>
              <a:t>Capitan = 2005</a:t>
            </a:r>
          </a:p>
          <a:p>
            <a:pPr lvl="1"/>
            <a:r>
              <a:rPr lang="en-US" dirty="0"/>
              <a:t>ETP/PV = 2010 (except Kinney and Val Verde Counties)</a:t>
            </a:r>
          </a:p>
          <a:p>
            <a:pPr lvl="1"/>
            <a:r>
              <a:rPr lang="en-US" dirty="0"/>
              <a:t>High Plains Aquifer System (Ogallala and Dockum) = 2012</a:t>
            </a:r>
          </a:p>
          <a:p>
            <a:pPr lvl="1"/>
            <a:r>
              <a:rPr lang="en-US" dirty="0"/>
              <a:t>Llano Uplift Aquifers = 2010</a:t>
            </a:r>
          </a:p>
          <a:p>
            <a:pPr lvl="1"/>
            <a:r>
              <a:rPr lang="en-US" dirty="0"/>
              <a:t>Rustler Aquifer = 2009</a:t>
            </a:r>
          </a:p>
          <a:p>
            <a:r>
              <a:rPr lang="en-US" dirty="0"/>
              <a:t>Locate each well on GAM grid (row and column)</a:t>
            </a:r>
          </a:p>
          <a:p>
            <a:r>
              <a:rPr lang="en-US" dirty="0"/>
              <a:t>Assign well to aquifer based on TWDB classification in database</a:t>
            </a:r>
          </a:p>
          <a:p>
            <a:r>
              <a:rPr lang="en-US" dirty="0"/>
              <a:t>Read post baseline data for each baseline well (calculate drawdown)</a:t>
            </a:r>
          </a:p>
          <a:p>
            <a:r>
              <a:rPr lang="en-US" dirty="0"/>
              <a:t>Extract groundwater elevations from DFC simulation at the locations and times for which actual drawdown are available (calculate drawdown)</a:t>
            </a:r>
          </a:p>
          <a:p>
            <a:r>
              <a:rPr lang="en-US" dirty="0"/>
              <a:t>Summarize results in figures and tables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CA55-35ED-E972-20BD-BA8DB3E3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34BC-869C-4CCD-F55B-B0F175EC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D23F3-A8F5-9F0A-5F61-9B734D6B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0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DAF8-0F73-5445-94B7-576B915C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Capitan Reef Complex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B9B1-BD7B-66EB-102E-F15C76A4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Pecos County</a:t>
            </a:r>
          </a:p>
          <a:p>
            <a:pPr lvl="1"/>
            <a:r>
              <a:rPr lang="en-US" dirty="0"/>
              <a:t>56 ft of drawdown (</a:t>
            </a:r>
            <a:r>
              <a:rPr lang="en-US" dirty="0">
                <a:highlight>
                  <a:srgbClr val="FFFF00"/>
                </a:highlight>
              </a:rPr>
              <a:t>2006</a:t>
            </a:r>
            <a:r>
              <a:rPr lang="en-US" dirty="0"/>
              <a:t> to 2070)</a:t>
            </a:r>
          </a:p>
          <a:p>
            <a:pPr lvl="1"/>
            <a:r>
              <a:rPr lang="en-US" dirty="0"/>
              <a:t>Should be 2005</a:t>
            </a:r>
          </a:p>
          <a:p>
            <a:r>
              <a:rPr lang="en-US" dirty="0"/>
              <a:t>Model calibration period ended in 2005</a:t>
            </a:r>
          </a:p>
          <a:p>
            <a:r>
              <a:rPr lang="en-US" dirty="0"/>
              <a:t>Searched TWDB groundwater database for groundwater elevations from October 2005 to March 2006</a:t>
            </a:r>
          </a:p>
          <a:p>
            <a:pPr lvl="1"/>
            <a:r>
              <a:rPr lang="en-US" dirty="0"/>
              <a:t>No data (3 in April 2005, 1 in August 2005, none in 2006)</a:t>
            </a:r>
          </a:p>
          <a:p>
            <a:r>
              <a:rPr lang="en-US" dirty="0"/>
              <a:t>Recommend that Capitan Reef Complex be classified as not relevant for purposes of joint planning in GMA 7</a:t>
            </a:r>
          </a:p>
        </p:txBody>
      </p:sp>
    </p:spTree>
    <p:extLst>
      <p:ext uri="{BB962C8B-B14F-4D97-AF65-F5344CB8AC3E}">
        <p14:creationId xmlns:p14="http://schemas.microsoft.com/office/powerpoint/2010/main" val="406136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A4610-A543-C101-5A8C-0507AD40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5047-93C6-2722-C3A7-9288C1C1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8438-7E1F-8CD5-E707-B1DA41437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/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3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8816-AF4A-2488-3FCE-39E93EBD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Edwards-Trinity (Plateau), Pecos Valley, Trinity Aquifers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AE76-E24E-786F-CF14-7902DD9A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Grouped together because Alternative GAM is a one-layer model (lumped all aquifers together in a two-dimensional conceptualization)</a:t>
            </a:r>
          </a:p>
          <a:p>
            <a:pPr lvl="1"/>
            <a:r>
              <a:rPr lang="en-US" dirty="0"/>
              <a:t>Alternative GAM completed in 2010 to address problems with official GAM</a:t>
            </a:r>
          </a:p>
          <a:p>
            <a:r>
              <a:rPr lang="en-US" dirty="0"/>
              <a:t>The DFC for most of GMA 7 is expressed as average drawdowns from 2010 to 2070 for each county</a:t>
            </a:r>
          </a:p>
          <a:p>
            <a:r>
              <a:rPr lang="en-US" dirty="0"/>
              <a:t>GMA 7 split out Kinney County and Val Verde County and developed DFCs with different models (spring flow DFCs)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81A0-FDC0-1E0C-9768-1263D869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 7 DFCs for Edwards-Trinity (Plateau), Pecos Valley, Trinity Aquifers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BB9A9-050A-D4AE-9F6B-9A6E15EC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70" y="1776647"/>
            <a:ext cx="2569430" cy="4926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FEF8B-F8B3-65C9-7F14-6A139DDB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735" y="3147651"/>
            <a:ext cx="7415112" cy="2184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B6665F-C92A-D769-F86C-11AAC999FA3B}"/>
              </a:ext>
            </a:extLst>
          </p:cNvPr>
          <p:cNvSpPr txBox="1"/>
          <p:nvPr/>
        </p:nvSpPr>
        <p:spPr>
          <a:xfrm>
            <a:off x="7155215" y="6308209"/>
            <a:ext cx="493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From GMA 7 Explanatory Report, August 28, 2021</a:t>
            </a:r>
          </a:p>
        </p:txBody>
      </p:sp>
    </p:spTree>
    <p:extLst>
      <p:ext uri="{BB962C8B-B14F-4D97-AF65-F5344CB8AC3E}">
        <p14:creationId xmlns:p14="http://schemas.microsoft.com/office/powerpoint/2010/main" val="177087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0A08-57AF-7B70-88C3-F546A3C8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1EADB-FE15-8F75-4632-2B70EC69F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Review HB 2078</a:t>
            </a:r>
          </a:p>
          <a:p>
            <a:r>
              <a:rPr lang="en-US" dirty="0"/>
              <a:t>Average drawdown calculations</a:t>
            </a:r>
          </a:p>
          <a:p>
            <a:r>
              <a:rPr lang="en-US" dirty="0"/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Capitan Reef Complex Aquifer</a:t>
            </a:r>
          </a:p>
          <a:p>
            <a:pPr lvl="1"/>
            <a:r>
              <a:rPr lang="en-US" dirty="0"/>
              <a:t>Edwards-Trinity (Plateau), Pecos Valley, Trinity Aquifers</a:t>
            </a:r>
          </a:p>
          <a:p>
            <a:pPr lvl="1"/>
            <a:r>
              <a:rPr lang="en-US" dirty="0"/>
              <a:t>High Plains Aquifer System</a:t>
            </a:r>
          </a:p>
          <a:p>
            <a:pPr lvl="1"/>
            <a:r>
              <a:rPr lang="en-US" dirty="0"/>
              <a:t>Llano Uplift Aquifers</a:t>
            </a:r>
          </a:p>
          <a:p>
            <a:pPr lvl="1"/>
            <a:r>
              <a:rPr lang="en-US" dirty="0"/>
              <a:t>Rustler Aquifer</a:t>
            </a:r>
          </a:p>
          <a:p>
            <a:r>
              <a:rPr lang="en-US" dirty="0"/>
              <a:t>Discussion/recommendation of how HB 2078 requirements will be handled in 2026 DFC</a:t>
            </a:r>
          </a:p>
          <a:p>
            <a:r>
              <a:rPr lang="en-US" dirty="0"/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73A2-9A90-81E3-A025-34B929E8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 Verde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8100-BA44-461E-398E-0DCB61755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EcoKai report of 2014 (basis for DFC) documented the connection between Amistad Reservoir elevation and spring flow (San Felipe Creek flow)</a:t>
            </a:r>
          </a:p>
          <a:p>
            <a:pPr lvl="1"/>
            <a:r>
              <a:rPr lang="en-US" dirty="0"/>
              <a:t>Model developed in 2014 report had monthly stress periods (June 1968 to August 2013)</a:t>
            </a:r>
          </a:p>
          <a:p>
            <a:r>
              <a:rPr lang="en-US" dirty="0"/>
              <a:t>San Felipe Creek flow and Amistad Reservoir elevation data downloaded from IBWC on July 26, 2025</a:t>
            </a:r>
          </a:p>
          <a:p>
            <a:r>
              <a:rPr lang="en-US" dirty="0"/>
              <a:t>Evaluation of Amistad Reservoir elevation vs. San Felipe Creek Flow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1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7CAA0B-A260-6C14-2C21-953F03E0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544580"/>
            <a:ext cx="7376799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A84AB-AB82-CECD-9544-8E5F9C20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544580"/>
            <a:ext cx="7376799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FA42E-9CE1-8913-6D13-09E087F1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544580"/>
            <a:ext cx="7376799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54E3-ECED-1C96-3933-84C26B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Averages for Each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E805-7DD3-B4B7-DC4C-AE606CDE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7231" cy="4351338"/>
          </a:xfrm>
        </p:spPr>
        <p:txBody>
          <a:bodyPr/>
          <a:lstStyle/>
          <a:p>
            <a:r>
              <a:rPr lang="en-US" dirty="0"/>
              <a:t>Note non-linearity of spring flow decline:</a:t>
            </a:r>
          </a:p>
          <a:p>
            <a:pPr lvl="1"/>
            <a:r>
              <a:rPr lang="en-US" dirty="0"/>
              <a:t>1971-2013 to 2013-2019:</a:t>
            </a:r>
          </a:p>
          <a:p>
            <a:pPr lvl="2"/>
            <a:r>
              <a:rPr lang="en-US" dirty="0"/>
              <a:t>16 ft reservoir decline = 4 mgd spring decline</a:t>
            </a:r>
          </a:p>
          <a:p>
            <a:pPr lvl="1"/>
            <a:r>
              <a:rPr lang="en-US" dirty="0"/>
              <a:t>2013-2019 to 2020-2025:</a:t>
            </a:r>
          </a:p>
          <a:p>
            <a:pPr lvl="2"/>
            <a:r>
              <a:rPr lang="en-US" dirty="0"/>
              <a:t>20 ft reservoir decline = 17 mgd decline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EB727-667B-9F1C-8492-3A552EA9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92" y="2256180"/>
            <a:ext cx="6346088" cy="30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015-CB61-7FC3-5C01-5B2B79F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 Verde County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5E78-BEAD-8742-FA39-2EAB718E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pumping has not increased recently</a:t>
            </a:r>
          </a:p>
          <a:p>
            <a:r>
              <a:rPr lang="en-US" dirty="0"/>
              <a:t>Recent spring flow decline is primarily due to lower reservoir levels (drought)</a:t>
            </a:r>
          </a:p>
          <a:p>
            <a:r>
              <a:rPr lang="en-US" dirty="0"/>
              <a:t>DFC was based on a simulation that assumed the 1971 to 2013 reservoir levels</a:t>
            </a:r>
          </a:p>
          <a:p>
            <a:pPr lvl="1"/>
            <a:r>
              <a:rPr lang="en-US" dirty="0"/>
              <a:t>Since 2013, reservoir has been lower, therefore spring flow has been lower</a:t>
            </a:r>
          </a:p>
          <a:p>
            <a:r>
              <a:rPr lang="en-US" dirty="0"/>
              <a:t>No GCD in Val Verde County</a:t>
            </a:r>
          </a:p>
          <a:p>
            <a:r>
              <a:rPr lang="en-US" dirty="0"/>
              <a:t>Recommend that Val Verde County be classified as not relevant for purposes of joint planning</a:t>
            </a:r>
          </a:p>
        </p:txBody>
      </p:sp>
    </p:spTree>
    <p:extLst>
      <p:ext uri="{BB962C8B-B14F-4D97-AF65-F5344CB8AC3E}">
        <p14:creationId xmlns:p14="http://schemas.microsoft.com/office/powerpoint/2010/main" val="49872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50A0-DF39-36D4-FE49-69BD963F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Kinney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6AC63-1839-97D3-38C3-1DAB782DF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DFC expressed a goal to maintain historic spring flow (average of 23.9 cfs)</a:t>
            </a:r>
          </a:p>
          <a:p>
            <a:pPr lvl="1"/>
            <a:r>
              <a:rPr lang="en-US" dirty="0"/>
              <a:t>Underlying assumption was that “current” pumping would result in “current” spring flow</a:t>
            </a:r>
          </a:p>
          <a:p>
            <a:r>
              <a:rPr lang="en-US" dirty="0"/>
              <a:t>Groundwater model that is basis for MAG was developed with “pumping” data provided by KCGCD to TWDB in 2010</a:t>
            </a:r>
          </a:p>
          <a:p>
            <a:pPr lvl="1"/>
            <a:r>
              <a:rPr lang="en-US" dirty="0"/>
              <a:t>Permit totals were represented as actual pumping</a:t>
            </a:r>
          </a:p>
          <a:p>
            <a:pPr lvl="1"/>
            <a:r>
              <a:rPr lang="en-US" dirty="0"/>
              <a:t>Initial DFC (2010) was adopted when Chapter 36 of Texas Water Code required districts to permit to the MAG</a:t>
            </a:r>
          </a:p>
          <a:p>
            <a:r>
              <a:rPr lang="en-US" dirty="0"/>
              <a:t>Disconnect between DFC and MAG was recognized in 2013</a:t>
            </a:r>
          </a:p>
          <a:p>
            <a:pPr lvl="1"/>
            <a:r>
              <a:rPr lang="en-US" dirty="0"/>
              <a:t>Pumping at levels approaching MAG would result in not meeting the DFC</a:t>
            </a:r>
          </a:p>
          <a:p>
            <a:pPr lvl="1"/>
            <a:r>
              <a:rPr lang="en-US" dirty="0"/>
              <a:t>KCGCD initiated a data collection program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78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811B-8FC8-A28D-F0BA-ECDFD2D4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Kinney County Data Collection Since 2013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7509-D3B3-CB9A-210A-3883E297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level instrumentation (now over 60 wells)</a:t>
            </a:r>
          </a:p>
          <a:p>
            <a:r>
              <a:rPr lang="en-US" dirty="0"/>
              <a:t>Rainfall gages (about 8 KCGCD and 8 TexMesoNet)</a:t>
            </a:r>
          </a:p>
          <a:p>
            <a:r>
              <a:rPr lang="en-US" dirty="0"/>
              <a:t>Satellite analysis of irrigation (1995 to 2023)</a:t>
            </a:r>
          </a:p>
          <a:p>
            <a:pPr lvl="1"/>
            <a:r>
              <a:rPr lang="en-US" dirty="0"/>
              <a:t>Quality control of permit pumping reports</a:t>
            </a:r>
          </a:p>
          <a:p>
            <a:r>
              <a:rPr lang="en-US" dirty="0"/>
              <a:t>Detailed review of permit pumping reports and changes to procedures to receive pumping data from permittees</a:t>
            </a:r>
          </a:p>
          <a:p>
            <a:pPr lvl="1"/>
            <a:r>
              <a:rPr lang="en-US" dirty="0"/>
              <a:t>Multi-year effort</a:t>
            </a:r>
          </a:p>
          <a:p>
            <a:pPr lvl="1"/>
            <a:r>
              <a:rPr lang="en-US" dirty="0"/>
              <a:t>Identified erroneous meter reports and corrected</a:t>
            </a:r>
          </a:p>
          <a:p>
            <a:pPr lvl="1"/>
            <a:r>
              <a:rPr lang="en-US" dirty="0"/>
              <a:t>Some data still missing</a:t>
            </a:r>
          </a:p>
        </p:txBody>
      </p:sp>
    </p:spTree>
    <p:extLst>
      <p:ext uri="{BB962C8B-B14F-4D97-AF65-F5344CB8AC3E}">
        <p14:creationId xmlns:p14="http://schemas.microsoft.com/office/powerpoint/2010/main" val="405681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37C7-DE6E-5520-48A6-BBDB284E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Kinney DFC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0488-43A8-AA27-7516-F34A08E2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to assess DFC annually have been documented since 2013 in KCGCD management plans</a:t>
            </a:r>
          </a:p>
          <a:p>
            <a:r>
              <a:rPr lang="en-US" dirty="0"/>
              <a:t>In 2014, spring flow gage was moved by USGS</a:t>
            </a:r>
          </a:p>
          <a:p>
            <a:r>
              <a:rPr lang="en-US" dirty="0"/>
              <a:t>Waited until 2022 to get reasonable amount of data in new gage to understand implications of changing gaging location</a:t>
            </a:r>
          </a:p>
          <a:p>
            <a:pPr lvl="1"/>
            <a:r>
              <a:rPr lang="en-US" dirty="0"/>
              <a:t>Not a major issue due to wet conditions and relatively low pumping</a:t>
            </a:r>
          </a:p>
          <a:p>
            <a:r>
              <a:rPr lang="en-US" dirty="0"/>
              <a:t>2023 KCGCD Management Plan documented the updated method to assess DFC</a:t>
            </a:r>
          </a:p>
          <a:p>
            <a:r>
              <a:rPr lang="en-US" dirty="0"/>
              <a:t>Most recent DFC assessment = May 31, 2025</a:t>
            </a:r>
          </a:p>
        </p:txBody>
      </p:sp>
    </p:spTree>
    <p:extLst>
      <p:ext uri="{BB962C8B-B14F-4D97-AF65-F5344CB8AC3E}">
        <p14:creationId xmlns:p14="http://schemas.microsoft.com/office/powerpoint/2010/main" val="3194214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>
            <a:extLst>
              <a:ext uri="{FF2B5EF4-FFF2-40B4-BE49-F238E27FC236}">
                <a16:creationId xmlns:a16="http://schemas.microsoft.com/office/drawing/2014/main" id="{25C3979F-C533-5FEF-6BB6-2D2F6385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86" y="681037"/>
            <a:ext cx="703281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C9BE4-4AF1-CF39-0BBB-6582CAB3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0" y="1049337"/>
            <a:ext cx="44811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2024 Kinney DFC Letter Report</a:t>
            </a:r>
            <a:br>
              <a:rPr lang="en-US" dirty="0"/>
            </a:br>
            <a:r>
              <a:rPr lang="en-US" dirty="0"/>
              <a:t>(May 31,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6E27-E169-C674-2573-1811231F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20" y="3110948"/>
            <a:ext cx="4481146" cy="2697715"/>
          </a:xfrm>
        </p:spPr>
        <p:txBody>
          <a:bodyPr/>
          <a:lstStyle/>
          <a:p>
            <a:r>
              <a:rPr lang="en-US" dirty="0"/>
              <a:t>DFC not met in 2014</a:t>
            </a:r>
          </a:p>
          <a:p>
            <a:r>
              <a:rPr lang="en-US" dirty="0"/>
              <a:t>DFC met from 2015 to 2022</a:t>
            </a:r>
          </a:p>
          <a:p>
            <a:r>
              <a:rPr lang="en-US" dirty="0"/>
              <a:t>DFC not met in 2023</a:t>
            </a:r>
          </a:p>
          <a:p>
            <a:r>
              <a:rPr lang="en-US" dirty="0"/>
              <a:t>DFC met in 2024</a:t>
            </a:r>
          </a:p>
        </p:txBody>
      </p:sp>
    </p:spTree>
    <p:extLst>
      <p:ext uri="{BB962C8B-B14F-4D97-AF65-F5344CB8AC3E}">
        <p14:creationId xmlns:p14="http://schemas.microsoft.com/office/powerpoint/2010/main" val="354582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91BF-CE88-EABE-68CD-0CD4DD7A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2078 Amends Two Sections of Chapter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C6DA-8D03-C935-52BD-9FB745314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Plans (36.1071(e))</a:t>
            </a:r>
          </a:p>
          <a:p>
            <a:r>
              <a:rPr lang="en-US" dirty="0"/>
              <a:t>Joint Planning (36.108)</a:t>
            </a:r>
          </a:p>
          <a:p>
            <a:pPr lvl="1"/>
            <a:r>
              <a:rPr lang="en-US" dirty="0"/>
              <a:t>Amends subsections (c) and (d-3)</a:t>
            </a:r>
          </a:p>
          <a:p>
            <a:pPr lvl="1"/>
            <a:r>
              <a:rPr lang="en-US" dirty="0"/>
              <a:t>Adds subsections (c-1) and (d-1a)</a:t>
            </a:r>
          </a:p>
        </p:txBody>
      </p:sp>
    </p:spTree>
    <p:extLst>
      <p:ext uri="{BB962C8B-B14F-4D97-AF65-F5344CB8AC3E}">
        <p14:creationId xmlns:p14="http://schemas.microsoft.com/office/powerpoint/2010/main" val="92813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5957-4BAE-C333-C738-1322F60B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05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C576-43B6-5683-06B3-CA2960F9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3" y="3179301"/>
            <a:ext cx="11383108" cy="35411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 represented the sixth consecutive year of below average precipitation</a:t>
            </a:r>
          </a:p>
          <a:p>
            <a:pPr lvl="1"/>
            <a:r>
              <a:rPr lang="en-US" dirty="0"/>
              <a:t>Expect lower spring flow during drought periods</a:t>
            </a:r>
          </a:p>
          <a:p>
            <a:r>
              <a:rPr lang="en-US" dirty="0"/>
              <a:t>Irrigated acreage changes in recent years</a:t>
            </a:r>
          </a:p>
          <a:p>
            <a:pPr lvl="1"/>
            <a:r>
              <a:rPr lang="en-US" dirty="0"/>
              <a:t>Slight increase in summer acreage and slight decrease in winter acreage (net water use increase)</a:t>
            </a:r>
          </a:p>
          <a:p>
            <a:r>
              <a:rPr lang="en-US" dirty="0"/>
              <a:t>Evaporation rates since 2020 have been highest on record (since 1954)</a:t>
            </a:r>
          </a:p>
          <a:p>
            <a:r>
              <a:rPr lang="en-US" dirty="0"/>
              <a:t>Observed pumping increase can be attributed to higher evaporation rate (peaked in 2022) and increase in summer irrigated acreage (precipitation the same)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71AF271A-EB2B-AAED-86F0-9351E349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3" y="856953"/>
            <a:ext cx="6831233" cy="23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34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D5965-65C6-A0B3-2153-85A47439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190A-EBC6-4E06-8777-7FE8E70F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05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9CDB-EA9D-83A3-DB1D-EEA13F9D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3" y="3179301"/>
            <a:ext cx="11383108" cy="35411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 represented the sixth consecutive year of below average precipitation</a:t>
            </a:r>
          </a:p>
          <a:p>
            <a:pPr lvl="1"/>
            <a:r>
              <a:rPr lang="en-US" dirty="0"/>
              <a:t>Expect lower spring flow during drought periods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Irrigated acreage changes in recent years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Slight increase in summer acreage and slight decrease in winter acreage (net water use increase)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Evaporation rates since 2020 have been highest on record (since 1954)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Observed pumping increase can be attributed to higher evaporation rate (peaked in 2022) and increase in summer irrigated acreage (precipitation the same)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15F1F1E1-7970-DA31-A8D1-E0EBC152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3" y="856953"/>
            <a:ext cx="6831233" cy="23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1BCD9A-B1AF-8CC2-5187-E996546A1E0B}"/>
              </a:ext>
            </a:extLst>
          </p:cNvPr>
          <p:cNvSpPr/>
          <p:nvPr/>
        </p:nvSpPr>
        <p:spPr>
          <a:xfrm>
            <a:off x="2804746" y="1538654"/>
            <a:ext cx="6611816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EA03-F0C5-4765-8CE2-6B49EA1D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570E-48D2-B831-0A87-04E7DCE7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05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D179-EF42-F594-6ADA-EAA6B88F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3" y="3179301"/>
            <a:ext cx="11383108" cy="35411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2024 represented the sixth consecutive year of below average precipitation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Expect lower spring flow during drought periods</a:t>
            </a:r>
          </a:p>
          <a:p>
            <a:r>
              <a:rPr lang="en-US" dirty="0"/>
              <a:t>Irrigated acreage changes in recent years</a:t>
            </a:r>
          </a:p>
          <a:p>
            <a:pPr lvl="1"/>
            <a:r>
              <a:rPr lang="en-US" dirty="0"/>
              <a:t>Slight increase in summer acreage and slight decrease in winter acreage (net water use increase)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Evaporation rates since 2020 have been highest on record (since 1954)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Observed pumping increase can be attributed to higher evaporation rate (peaked in 2022) and increase in summer irrigated acreage (precipitation the same)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BDF07B76-E2E4-F051-C3D3-9119CABE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3" y="856953"/>
            <a:ext cx="6831233" cy="23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53C4FE-60DF-0E9C-FAB4-98CFC21A239E}"/>
              </a:ext>
            </a:extLst>
          </p:cNvPr>
          <p:cNvSpPr/>
          <p:nvPr/>
        </p:nvSpPr>
        <p:spPr>
          <a:xfrm>
            <a:off x="2790091" y="2460615"/>
            <a:ext cx="6611816" cy="60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76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80187-C76D-FCAF-4319-429F2307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DD9F-B0B4-30B1-3EB7-244A196E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05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9C08-911F-83E3-5673-4D6C965E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3" y="3179301"/>
            <a:ext cx="11383108" cy="35411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2024 represented the sixth consecutive year of below average precipitation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Expect lower spring flow during drought periods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Irrigated acreage changes in recent years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Slight increase in summer acreage and slight decrease in winter acreage (net water use increase)</a:t>
            </a:r>
          </a:p>
          <a:p>
            <a:r>
              <a:rPr lang="en-US" dirty="0"/>
              <a:t>Evaporation rates since 2020 have been highest on record (since 1954)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Observed pumping increase can be attributed to higher evaporation rate (peaked in 2022) and increase in summer irrigated acreage (precipitation the same)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3AD0E77B-961A-6A1C-59B5-8F9ACEF7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3" y="856953"/>
            <a:ext cx="6831233" cy="23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6F51E7-08E5-EA6B-FCEF-D093AC3FD05F}"/>
              </a:ext>
            </a:extLst>
          </p:cNvPr>
          <p:cNvSpPr/>
          <p:nvPr/>
        </p:nvSpPr>
        <p:spPr>
          <a:xfrm>
            <a:off x="2790091" y="1851073"/>
            <a:ext cx="6611816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2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83188-CC19-B470-D80B-66256AB3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347D-98D0-E826-616A-9A93E2C3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05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AE3C6-C64C-E7E5-216E-816053E6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03" y="3179301"/>
            <a:ext cx="11383108" cy="35411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2024 represented the sixth consecutive year of below average precipitation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Expect lower spring flow during drought periods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Irrigated acreage changes in recent years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Slight increase in summer acreage and slight decrease in winter acreage (net water use increase)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Evaporation rates since 2020 have been highest on record (since 1954)</a:t>
            </a:r>
          </a:p>
          <a:p>
            <a:r>
              <a:rPr lang="en-US" dirty="0"/>
              <a:t>Observed pumping increase can be attributed to higher evaporation rate (peaked in 2022) and increase in summer irrigated acreage (precipitation the same)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E6111181-A30B-7887-018C-A85ED201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83" y="856953"/>
            <a:ext cx="6831233" cy="232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76EEC-23D5-22EE-B010-A16B280CAA5B}"/>
              </a:ext>
            </a:extLst>
          </p:cNvPr>
          <p:cNvSpPr/>
          <p:nvPr/>
        </p:nvSpPr>
        <p:spPr>
          <a:xfrm>
            <a:off x="2790091" y="2169125"/>
            <a:ext cx="6611816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7672-1DDB-17A6-55F7-8FE77FB2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4A03F-DD4F-0DB3-9DFB-EA9DCC6F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60843"/>
          </a:xfrm>
        </p:spPr>
        <p:txBody>
          <a:bodyPr>
            <a:normAutofit/>
          </a:bodyPr>
          <a:lstStyle/>
          <a:p>
            <a:r>
              <a:rPr lang="en-US" dirty="0"/>
              <a:t>Current Kinney County MAG (GMA 7) = 70,329 AF/yr</a:t>
            </a:r>
          </a:p>
          <a:p>
            <a:r>
              <a:rPr lang="en-US" dirty="0"/>
              <a:t>Actual average pumping:</a:t>
            </a:r>
          </a:p>
          <a:p>
            <a:pPr lvl="1"/>
            <a:r>
              <a:rPr lang="en-US" dirty="0"/>
              <a:t>2004 to 2013 = 4,832 AF/yr</a:t>
            </a:r>
          </a:p>
          <a:p>
            <a:pPr lvl="1"/>
            <a:r>
              <a:rPr lang="en-US" dirty="0"/>
              <a:t>2014 to 2024 = 6,929 AF/yr</a:t>
            </a:r>
          </a:p>
          <a:p>
            <a:r>
              <a:rPr lang="en-US" dirty="0"/>
              <a:t>Pumping during recent drought (2020 to 2024):</a:t>
            </a:r>
          </a:p>
          <a:p>
            <a:pPr lvl="1"/>
            <a:r>
              <a:rPr lang="en-US" dirty="0"/>
              <a:t>8,231 to 10,606 AF/yr</a:t>
            </a:r>
          </a:p>
          <a:p>
            <a:r>
              <a:rPr lang="en-US" dirty="0"/>
              <a:t>KCGCD consultants will provide analysis to update MAG</a:t>
            </a:r>
          </a:p>
          <a:p>
            <a:pPr lvl="1"/>
            <a:r>
              <a:rPr lang="en-US" dirty="0"/>
              <a:t>Please recall that the official calculation of the MAG is a TWDB responsibility </a:t>
            </a:r>
          </a:p>
          <a:p>
            <a:r>
              <a:rPr lang="en-US" dirty="0"/>
              <a:t>GMA 7 will collaborate with KCGCD consultants to include updated MAG analysis in explanatory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88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381724C-DABB-A7DD-819F-6AD5D289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9" y="754677"/>
            <a:ext cx="6799385" cy="5762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393AA-508A-5124-9AFD-069C7410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1100" cy="2131890"/>
          </a:xfrm>
        </p:spPr>
        <p:txBody>
          <a:bodyPr>
            <a:normAutofit fontScale="90000"/>
          </a:bodyPr>
          <a:lstStyle/>
          <a:p>
            <a:r>
              <a:rPr lang="en-US" dirty="0"/>
              <a:t>Rest of GMA 7 Portion of Edwards-Trinity (Plateau), Pecos Valley, Trinity Aquifers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D82F-A3AE-B720-B71A-C3844FEA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100"/>
            <a:ext cx="4226169" cy="3090862"/>
          </a:xfrm>
        </p:spPr>
        <p:txBody>
          <a:bodyPr/>
          <a:lstStyle/>
          <a:p>
            <a:r>
              <a:rPr lang="en-US" dirty="0"/>
              <a:t>Searched TWDB groundwater database for groundwater elevations from October 2010 to March 2011</a:t>
            </a:r>
          </a:p>
          <a:p>
            <a:r>
              <a:rPr lang="en-US" dirty="0"/>
              <a:t>280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44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5B2D-38AC-E9A6-B709-B5B821B3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Counties with DFCs and no Baseline Wells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D504-7945-95C7-D4A8-39B31A2D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Coke</a:t>
            </a:r>
          </a:p>
          <a:p>
            <a:r>
              <a:rPr lang="en-US" dirty="0"/>
              <a:t>Irion</a:t>
            </a:r>
          </a:p>
          <a:p>
            <a:r>
              <a:rPr lang="en-US" dirty="0"/>
              <a:t>Kimble</a:t>
            </a:r>
          </a:p>
          <a:p>
            <a:r>
              <a:rPr lang="en-US" dirty="0"/>
              <a:t>Menard</a:t>
            </a:r>
          </a:p>
          <a:p>
            <a:r>
              <a:rPr lang="en-US" dirty="0"/>
              <a:t>Sterling</a:t>
            </a:r>
          </a:p>
          <a:p>
            <a:r>
              <a:rPr lang="en-US" dirty="0"/>
              <a:t>Taylor</a:t>
            </a:r>
          </a:p>
          <a:p>
            <a:r>
              <a:rPr lang="en-US" dirty="0"/>
              <a:t>Uvalde</a:t>
            </a:r>
          </a:p>
        </p:txBody>
      </p:sp>
    </p:spTree>
    <p:extLst>
      <p:ext uri="{BB962C8B-B14F-4D97-AF65-F5344CB8AC3E}">
        <p14:creationId xmlns:p14="http://schemas.microsoft.com/office/powerpoint/2010/main" val="2478469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74AF-0BEE-9654-1B79-26532B64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Data vs. Interpolated/Extrapolated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DF294-6FF7-931B-F94D-91CB2EF5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approach used actual data for baseline year (2010)</a:t>
            </a:r>
          </a:p>
          <a:p>
            <a:pPr lvl="1"/>
            <a:r>
              <a:rPr lang="en-US" dirty="0"/>
              <a:t>Could be considered Phase 1 of this evaluation</a:t>
            </a:r>
          </a:p>
          <a:p>
            <a:r>
              <a:rPr lang="en-US" dirty="0"/>
              <a:t>Phase 2 of the evaluation could expand to include using wells with no 2010 measurement by interpolating or extrapolating groundwater elevations to estimate a “baseline” groundwater elevation</a:t>
            </a:r>
          </a:p>
          <a:p>
            <a:pPr lvl="1"/>
            <a:r>
              <a:rPr lang="en-US" dirty="0"/>
              <a:t>Also, could use GCD data that has not been provided to TWDB</a:t>
            </a:r>
          </a:p>
          <a:p>
            <a:r>
              <a:rPr lang="en-US" dirty="0"/>
              <a:t>Please note that new GAM will have an updated calibration period </a:t>
            </a:r>
          </a:p>
          <a:p>
            <a:pPr lvl="1"/>
            <a:r>
              <a:rPr lang="en-US" dirty="0"/>
              <a:t>Would likely result in a different baseline for DFC simulations in later rounds of joint planning</a:t>
            </a:r>
          </a:p>
          <a:p>
            <a:r>
              <a:rPr lang="en-US" dirty="0"/>
              <a:t>Proposed cost and schedule of Phase 2 will be presented below</a:t>
            </a:r>
          </a:p>
        </p:txBody>
      </p:sp>
    </p:spTree>
    <p:extLst>
      <p:ext uri="{BB962C8B-B14F-4D97-AF65-F5344CB8AC3E}">
        <p14:creationId xmlns:p14="http://schemas.microsoft.com/office/powerpoint/2010/main" val="394362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ABB6-9AC8-0BE8-E99D-7E7C0E81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590"/>
          </a:xfrm>
        </p:spPr>
        <p:txBody>
          <a:bodyPr/>
          <a:lstStyle/>
          <a:p>
            <a:r>
              <a:rPr lang="en-US" dirty="0"/>
              <a:t>Comparison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7A48-178D-323F-94A3-719E8DA3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/>
              <a:t>Calculate actual drawdown with measured data using 2010 baseline year</a:t>
            </a:r>
          </a:p>
          <a:p>
            <a:r>
              <a:rPr lang="en-US" dirty="0"/>
              <a:t>Calculate simulated drawdown at same locations and years using 2010 as the baseline year</a:t>
            </a:r>
          </a:p>
          <a:p>
            <a:r>
              <a:rPr lang="en-US" dirty="0"/>
              <a:t>Difference = Simulated Drawdown minus Actual Drawdown</a:t>
            </a:r>
          </a:p>
          <a:p>
            <a:pPr lvl="1"/>
            <a:r>
              <a:rPr lang="en-US" dirty="0"/>
              <a:t>Positive = actual drawdown is less than simulated (</a:t>
            </a:r>
            <a:r>
              <a:rPr lang="en-US" b="1" dirty="0">
                <a:solidFill>
                  <a:srgbClr val="0000FF"/>
                </a:solidFill>
              </a:rPr>
              <a:t>good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Negative = actual drawdown is more than simulated (</a:t>
            </a:r>
            <a:r>
              <a:rPr lang="en-US" b="1" dirty="0">
                <a:solidFill>
                  <a:srgbClr val="FF0000"/>
                </a:solidFill>
              </a:rPr>
              <a:t>bad</a:t>
            </a:r>
            <a:r>
              <a:rPr lang="en-US" dirty="0"/>
              <a:t>)</a:t>
            </a:r>
          </a:p>
          <a:p>
            <a:r>
              <a:rPr lang="en-US" dirty="0"/>
              <a:t>Plot individual points</a:t>
            </a:r>
          </a:p>
          <a:p>
            <a:pPr lvl="1"/>
            <a:r>
              <a:rPr lang="en-US" dirty="0"/>
              <a:t>Actual Drawdown vs. Simulated Drawdown</a:t>
            </a:r>
          </a:p>
          <a:p>
            <a:pPr lvl="1"/>
            <a:r>
              <a:rPr lang="en-US" dirty="0"/>
              <a:t>Frequency plot of differences</a:t>
            </a:r>
          </a:p>
          <a:p>
            <a:r>
              <a:rPr lang="en-US" dirty="0"/>
              <a:t>Tabulate averages by County</a:t>
            </a:r>
          </a:p>
        </p:txBody>
      </p:sp>
    </p:spTree>
    <p:extLst>
      <p:ext uri="{BB962C8B-B14F-4D97-AF65-F5344CB8AC3E}">
        <p14:creationId xmlns:p14="http://schemas.microsoft.com/office/powerpoint/2010/main" val="301794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D7E-4AE3-D00F-EA92-4266E38B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Management Plan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DFC2-4789-D10A-8196-D1C6EDC6D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“Explanation in plain language”:</a:t>
            </a:r>
          </a:p>
          <a:p>
            <a:pPr lvl="1"/>
            <a:r>
              <a:rPr lang="en-US" dirty="0"/>
              <a:t>How the district is monitoring and tracking the achievement of desired future conditions (DFCs)</a:t>
            </a:r>
          </a:p>
          <a:p>
            <a:pPr lvl="1"/>
            <a:r>
              <a:rPr lang="en-US" dirty="0"/>
              <a:t>How the district has performed in achieving the desired future conditions (DFCs) over the preceding five-year joint planning cycle</a:t>
            </a:r>
          </a:p>
        </p:txBody>
      </p:sp>
    </p:spTree>
    <p:extLst>
      <p:ext uri="{BB962C8B-B14F-4D97-AF65-F5344CB8AC3E}">
        <p14:creationId xmlns:p14="http://schemas.microsoft.com/office/powerpoint/2010/main" val="4042704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6701-A603-1955-3CE9-3A16BD26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(Graphs)</a:t>
            </a:r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27E4C310-30AF-7468-D39F-76ADAE62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77" y="1567229"/>
            <a:ext cx="5943600" cy="4514850"/>
          </a:xfrm>
          <a:prstGeom prst="rect">
            <a:avLst/>
          </a:prstGeom>
        </p:spPr>
      </p:pic>
      <p:pic>
        <p:nvPicPr>
          <p:cNvPr id="5" name="Picture 4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48F5B088-0F4D-6A68-2B98-B016C637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3" y="1474837"/>
            <a:ext cx="5943600" cy="46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7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73C7-9A44-E6DD-EA1A-DFBA202D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(Tabular)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7169D-8B5F-D1C9-F044-7086B487F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8392" cy="4351338"/>
          </a:xfrm>
        </p:spPr>
        <p:txBody>
          <a:bodyPr/>
          <a:lstStyle/>
          <a:p>
            <a:r>
              <a:rPr lang="en-US" dirty="0"/>
              <a:t>Highlighted Counties represent model issues</a:t>
            </a:r>
          </a:p>
          <a:p>
            <a:r>
              <a:rPr lang="en-US" dirty="0"/>
              <a:t>Also identified in Reeves County (GMA 3)</a:t>
            </a:r>
          </a:p>
          <a:p>
            <a:pPr lvl="1"/>
            <a:r>
              <a:rPr lang="en-US" dirty="0"/>
              <a:t>Work to update Alternative GAM has started and will include Real and Terrell counties</a:t>
            </a:r>
          </a:p>
          <a:p>
            <a:pPr lvl="1"/>
            <a:r>
              <a:rPr lang="en-US" dirty="0"/>
              <a:t>Discussed with TWDB (documentation standards for acceptance)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A5CCE-26EF-9668-15CE-6C3085CF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85" y="144628"/>
            <a:ext cx="6369337" cy="65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8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1957-DD37-A3CA-3458-78AAE056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414"/>
          </a:xfrm>
        </p:spPr>
        <p:txBody>
          <a:bodyPr/>
          <a:lstStyle/>
          <a:p>
            <a:r>
              <a:rPr lang="en-US" dirty="0"/>
              <a:t>Real and Terrell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F9DB-AD3A-8E6D-9E65-8EB04AB2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820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 County</a:t>
            </a:r>
          </a:p>
          <a:p>
            <a:pPr lvl="1"/>
            <a:r>
              <a:rPr lang="en-US" dirty="0"/>
              <a:t>Average actual drawdown = 24 ft</a:t>
            </a:r>
          </a:p>
          <a:p>
            <a:pPr lvl="1"/>
            <a:r>
              <a:rPr lang="en-US" dirty="0"/>
              <a:t>Average simulated drawdown = 2 ft</a:t>
            </a:r>
          </a:p>
          <a:p>
            <a:pPr lvl="1"/>
            <a:r>
              <a:rPr lang="en-US" dirty="0"/>
              <a:t>MAG = 7,523 AF/yr</a:t>
            </a:r>
          </a:p>
          <a:p>
            <a:pPr lvl="1"/>
            <a:r>
              <a:rPr lang="en-US" dirty="0"/>
              <a:t>2023 Pumping Estimate (TWDB) = 711 AF/yr</a:t>
            </a:r>
          </a:p>
          <a:p>
            <a:r>
              <a:rPr lang="en-US" dirty="0"/>
              <a:t>Terrell County</a:t>
            </a:r>
          </a:p>
          <a:p>
            <a:pPr lvl="1"/>
            <a:r>
              <a:rPr lang="en-US" dirty="0"/>
              <a:t>Average actual drawdown = 11 ft</a:t>
            </a:r>
          </a:p>
          <a:p>
            <a:pPr lvl="1"/>
            <a:r>
              <a:rPr lang="en-US" dirty="0"/>
              <a:t>Average simulated drawdown = 2 ft</a:t>
            </a:r>
          </a:p>
          <a:p>
            <a:pPr lvl="1"/>
            <a:r>
              <a:rPr lang="en-US" dirty="0"/>
              <a:t>MAG = 1,420 AF/yr</a:t>
            </a:r>
          </a:p>
          <a:p>
            <a:pPr lvl="1"/>
            <a:r>
              <a:rPr lang="en-US" dirty="0"/>
              <a:t>2023 Pumping Estimate (TWDB) = 553 AF/yr</a:t>
            </a:r>
          </a:p>
          <a:p>
            <a:r>
              <a:rPr lang="en-US" dirty="0"/>
              <a:t>Signals that transmissivity in model needs adjustment</a:t>
            </a:r>
          </a:p>
          <a:p>
            <a:pPr lvl="1"/>
            <a:r>
              <a:rPr lang="en-US" dirty="0"/>
              <a:t>Similar to issue in Reeves County (GMA 3)</a:t>
            </a:r>
          </a:p>
        </p:txBody>
      </p:sp>
    </p:spTree>
    <p:extLst>
      <p:ext uri="{BB962C8B-B14F-4D97-AF65-F5344CB8AC3E}">
        <p14:creationId xmlns:p14="http://schemas.microsoft.com/office/powerpoint/2010/main" val="314294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5531-FF20-8906-CEEF-D071FF38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493DC-298D-CB9B-BD69-0F4B0E99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982127"/>
          </a:xfrm>
        </p:spPr>
        <p:txBody>
          <a:bodyPr>
            <a:normAutofit/>
          </a:bodyPr>
          <a:lstStyle/>
          <a:p>
            <a:r>
              <a:rPr lang="en-US" dirty="0"/>
              <a:t>Overall actual drawdown data are consistent with DFC</a:t>
            </a:r>
          </a:p>
          <a:p>
            <a:pPr lvl="1"/>
            <a:r>
              <a:rPr lang="en-US" dirty="0"/>
              <a:t>Exceptions (Real and Terrell) are the result of model problems that will be addressed with recommended update</a:t>
            </a:r>
          </a:p>
          <a:p>
            <a:pPr lvl="1"/>
            <a:r>
              <a:rPr lang="en-US" dirty="0"/>
              <a:t>Nolan and Concho are “negative”, but are classified as not relevant for purposes of joint planning (no DFC)</a:t>
            </a:r>
          </a:p>
          <a:p>
            <a:pPr lvl="1"/>
            <a:r>
              <a:rPr lang="en-US" dirty="0"/>
              <a:t>Only other differences that are negative are Edwards and Gillespie</a:t>
            </a:r>
          </a:p>
          <a:p>
            <a:pPr lvl="2"/>
            <a:r>
              <a:rPr lang="en-US" dirty="0"/>
              <a:t>Difference is less than 3 feet </a:t>
            </a:r>
          </a:p>
          <a:p>
            <a:pPr lvl="2"/>
            <a:r>
              <a:rPr lang="en-US" dirty="0"/>
              <a:t>It is likely that a more thorough analysis would show that drought conditions are the explanation</a:t>
            </a:r>
          </a:p>
          <a:p>
            <a:r>
              <a:rPr lang="en-US" dirty="0"/>
              <a:t>Recommend Phase 2 (interpolation and extrapolation or GCD data to obtain baseline groundwater elevations) if GMA 7 wants to fully evaluate county by county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30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77D3-4DE1-86C0-9CC2-7617ED9B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78CF-ECFE-F72A-7630-D65ABDBE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C80D-C7EE-197B-F786-FB03F5C98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/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4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4F7B-4598-82C3-C610-6FD4798F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Plains Aquifer System GAM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CDD4E-BD66-2C5A-B061-D46F1680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Dockum Aquifer</a:t>
            </a:r>
          </a:p>
          <a:p>
            <a:r>
              <a:rPr lang="en-US" dirty="0"/>
              <a:t>Ogallala Aquifer</a:t>
            </a:r>
          </a:p>
        </p:txBody>
      </p:sp>
    </p:spTree>
    <p:extLst>
      <p:ext uri="{BB962C8B-B14F-4D97-AF65-F5344CB8AC3E}">
        <p14:creationId xmlns:p14="http://schemas.microsoft.com/office/powerpoint/2010/main" val="1368124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8D55-6F1D-0B72-0A3C-30E547FF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Dockum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C94A-F264-0E6D-BA95-034EA351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DFCs (average drawdown from </a:t>
            </a:r>
            <a:r>
              <a:rPr lang="en-US" dirty="0">
                <a:highlight>
                  <a:srgbClr val="FFFF00"/>
                </a:highlight>
              </a:rPr>
              <a:t>2010</a:t>
            </a:r>
            <a:r>
              <a:rPr lang="en-US" dirty="0"/>
              <a:t> to 2070)</a:t>
            </a:r>
          </a:p>
          <a:p>
            <a:pPr lvl="1"/>
            <a:r>
              <a:rPr lang="en-US" dirty="0"/>
              <a:t>Pecos County: 52 ft</a:t>
            </a:r>
          </a:p>
          <a:p>
            <a:pPr lvl="1"/>
            <a:r>
              <a:rPr lang="en-US" dirty="0"/>
              <a:t>Reagan County: 14 ft</a:t>
            </a:r>
          </a:p>
          <a:p>
            <a:r>
              <a:rPr lang="en-US" dirty="0"/>
              <a:t>Model calibration period ended in 2012</a:t>
            </a:r>
          </a:p>
          <a:p>
            <a:r>
              <a:rPr lang="en-US" dirty="0"/>
              <a:t>Please note:</a:t>
            </a:r>
          </a:p>
          <a:p>
            <a:pPr lvl="1"/>
            <a:r>
              <a:rPr lang="en-US" dirty="0"/>
              <a:t>Explanatory report and Tech Memo 16-01 use 2012 as baseline year</a:t>
            </a:r>
          </a:p>
          <a:p>
            <a:pPr lvl="1"/>
            <a:r>
              <a:rPr lang="en-US" dirty="0"/>
              <a:t>GMA 7 resolution lists 2010 as baseline year </a:t>
            </a:r>
          </a:p>
          <a:p>
            <a:pPr lvl="1"/>
            <a:r>
              <a:rPr lang="en-US" dirty="0"/>
              <a:t>TWDB official summary also uses 2010 as baseline year</a:t>
            </a:r>
          </a:p>
          <a:p>
            <a:r>
              <a:rPr lang="en-US" dirty="0"/>
              <a:t>Searched TWDB groundwater database for groundwater elevations from October 2012 to March 2013</a:t>
            </a:r>
          </a:p>
          <a:p>
            <a:pPr lvl="1"/>
            <a:r>
              <a:rPr lang="en-US" dirty="0"/>
              <a:t>26 wells (none in Pecos or Reagan Counties)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2877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E518-A22C-4439-E811-E5E2EC4C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37" y="145317"/>
            <a:ext cx="5676900" cy="1325563"/>
          </a:xfrm>
        </p:spPr>
        <p:txBody>
          <a:bodyPr/>
          <a:lstStyle/>
          <a:p>
            <a:r>
              <a:rPr lang="en-US" dirty="0"/>
              <a:t>Dockum Baseline Wells</a:t>
            </a:r>
          </a:p>
        </p:txBody>
      </p:sp>
      <p:pic>
        <p:nvPicPr>
          <p:cNvPr id="3" name="Picture 2" descr="A map of the state of mississippi&#10;&#10;AI-generated content may be incorrect.">
            <a:extLst>
              <a:ext uri="{FF2B5EF4-FFF2-40B4-BE49-F238E27FC236}">
                <a16:creationId xmlns:a16="http://schemas.microsoft.com/office/drawing/2014/main" id="{91DD3119-9A14-9309-87A6-0773AB5F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008" y="501276"/>
            <a:ext cx="5166751" cy="5815632"/>
          </a:xfrm>
          <a:prstGeom prst="rect">
            <a:avLst/>
          </a:prstGeom>
        </p:spPr>
      </p:pic>
      <p:pic>
        <p:nvPicPr>
          <p:cNvPr id="4" name="Picture 3" descr="A table of numbers and a number&#10;&#10;AI-generated content may be incorrect.">
            <a:extLst>
              <a:ext uri="{FF2B5EF4-FFF2-40B4-BE49-F238E27FC236}">
                <a16:creationId xmlns:a16="http://schemas.microsoft.com/office/drawing/2014/main" id="{15653832-B222-5498-F2D3-468BE4E4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6" y="1405669"/>
            <a:ext cx="5613302" cy="51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3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33BC-C4A1-05FA-FF18-554B2245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Dockum Aquifer Comparison Results</a:t>
            </a:r>
          </a:p>
        </p:txBody>
      </p:sp>
      <p:pic>
        <p:nvPicPr>
          <p:cNvPr id="4" name="Picture 3" descr="A graph of a graph with red and blue dots&#10;&#10;AI-generated content may be incorrect.">
            <a:extLst>
              <a:ext uri="{FF2B5EF4-FFF2-40B4-BE49-F238E27FC236}">
                <a16:creationId xmlns:a16="http://schemas.microsoft.com/office/drawing/2014/main" id="{CFD4517E-340C-DCC9-7F3F-880DE9B3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718"/>
            <a:ext cx="5943600" cy="4554855"/>
          </a:xfrm>
          <a:prstGeom prst="rect">
            <a:avLst/>
          </a:prstGeom>
        </p:spPr>
      </p:pic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2FB0842F-91E5-4839-580F-CC3C464E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192" y="1441718"/>
            <a:ext cx="5943600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6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D850-EADF-A42B-60C3-05804571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3A2F-6C9D-5641-B67A-02CD6E42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actual drawdown data are consistent with GAM simulation</a:t>
            </a:r>
          </a:p>
          <a:p>
            <a:r>
              <a:rPr lang="en-US" dirty="0"/>
              <a:t>However, the areas covered in the analysis are not relevant for purposes of joint planning (no DFC)</a:t>
            </a:r>
          </a:p>
          <a:p>
            <a:r>
              <a:rPr lang="en-US" dirty="0"/>
              <a:t>Recommend that the Dockum Aquifer be classified as not relevant for purposes of joint planning in GMA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0655-B81F-17CE-132F-A49C9AAD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Joint Planning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5790-E49B-7294-5253-4BD2E245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Changes annual review of district management plans to “not less than once during each five-year period”</a:t>
            </a:r>
          </a:p>
          <a:p>
            <a:r>
              <a:rPr lang="en-US" dirty="0"/>
              <a:t>Part of the required </a:t>
            </a:r>
            <a:r>
              <a:rPr lang="en-US"/>
              <a:t>management plan review</a:t>
            </a:r>
            <a:r>
              <a:rPr lang="en-US" dirty="0"/>
              <a:t>: “the degree to which each district is achieving the desired future conditions established during the joint planning process through the implementation of the district’s management plan and rules”</a:t>
            </a:r>
          </a:p>
          <a:p>
            <a:r>
              <a:rPr lang="en-US" dirty="0"/>
              <a:t>Identify interim values for the desired future conditions (not to exceed 10 years) to assist the district monitoring interim progress in achieving desired future conditions (DFCs)</a:t>
            </a:r>
          </a:p>
          <a:p>
            <a:r>
              <a:rPr lang="en-US" dirty="0"/>
              <a:t>Include an explanation in plain language of why a desired future condition (DFC) was changed if the DFC is different from the DFC from the previous round</a:t>
            </a:r>
          </a:p>
          <a:p>
            <a:r>
              <a:rPr lang="en-US" dirty="0"/>
              <a:t>Include a summary of how each district is performing in achieving the desired future condition</a:t>
            </a:r>
          </a:p>
        </p:txBody>
      </p:sp>
    </p:spTree>
    <p:extLst>
      <p:ext uri="{BB962C8B-B14F-4D97-AF65-F5344CB8AC3E}">
        <p14:creationId xmlns:p14="http://schemas.microsoft.com/office/powerpoint/2010/main" val="1328713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7304-9D4B-6EC1-C717-0AFDBB2C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8DA6-7B2D-1935-075F-2D998578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DFCs (average drawdown from </a:t>
            </a:r>
            <a:r>
              <a:rPr lang="en-US" dirty="0">
                <a:highlight>
                  <a:srgbClr val="FFFF00"/>
                </a:highlight>
              </a:rPr>
              <a:t>2010</a:t>
            </a:r>
            <a:r>
              <a:rPr lang="en-US" dirty="0"/>
              <a:t> to 2070)</a:t>
            </a:r>
          </a:p>
          <a:p>
            <a:pPr lvl="1"/>
            <a:r>
              <a:rPr lang="en-US" dirty="0"/>
              <a:t>Glasscock County: 6 feet</a:t>
            </a:r>
          </a:p>
          <a:p>
            <a:r>
              <a:rPr lang="en-US" dirty="0"/>
              <a:t>Model calibration period ended in 2012</a:t>
            </a:r>
          </a:p>
          <a:p>
            <a:r>
              <a:rPr lang="en-US" dirty="0"/>
              <a:t>Please note:</a:t>
            </a:r>
          </a:p>
          <a:p>
            <a:pPr lvl="1"/>
            <a:r>
              <a:rPr lang="en-US" dirty="0"/>
              <a:t>Explanatory report and Tech Memo 16-01 use 2012 as baseline year</a:t>
            </a:r>
          </a:p>
          <a:p>
            <a:pPr lvl="1"/>
            <a:r>
              <a:rPr lang="en-US" dirty="0"/>
              <a:t>GMA 7 resolution lists 2010 as baseline year </a:t>
            </a:r>
          </a:p>
          <a:p>
            <a:pPr lvl="1"/>
            <a:r>
              <a:rPr lang="en-US" dirty="0"/>
              <a:t>TWDB official summary also uses 2010 as baseline year</a:t>
            </a:r>
          </a:p>
          <a:p>
            <a:r>
              <a:rPr lang="en-US" dirty="0"/>
              <a:t>Searched TWDB groundwater database for groundwater elevations from October 2012 to March 2013</a:t>
            </a:r>
          </a:p>
          <a:p>
            <a:pPr lvl="1"/>
            <a:r>
              <a:rPr lang="en-US" dirty="0"/>
              <a:t>12 wells (all in Midland County)</a:t>
            </a:r>
          </a:p>
          <a:p>
            <a:pPr lvl="1"/>
            <a:r>
              <a:rPr lang="en-US" dirty="0"/>
              <a:t>There were wells with data in Glasscock County with a 2010 baseline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120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BBC5-B6BD-DA63-B475-329B0243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Baseline Wells</a:t>
            </a: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E3C3EDA0-2B8F-D0C8-60EB-E5765A9C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31" y="2390384"/>
            <a:ext cx="5219700" cy="3025140"/>
          </a:xfrm>
          <a:prstGeom prst="rect">
            <a:avLst/>
          </a:prstGeom>
        </p:spPr>
      </p:pic>
      <p:pic>
        <p:nvPicPr>
          <p:cNvPr id="4" name="Picture 3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0B9D5F4D-218E-855A-76FC-F6ED16A8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2" y="2427214"/>
            <a:ext cx="5943600" cy="29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25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DAA9-1D48-BEEC-9A58-F10CD08B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Ogallala Aquifer Comparison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C66A8-F341-E8CE-3ABD-850398DBC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" y="1600200"/>
            <a:ext cx="5674737" cy="4540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4709B-3A66-ACC1-0C48-4D467051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33" y="1600200"/>
            <a:ext cx="5876060" cy="47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5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6D59-CA2D-85A0-7DC8-B5550A90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8A3D-C5AD-A5D4-380B-B6DD6F4A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is limited to Midland County (no GCD and classified as not relevant for purposes of joint planning, so no DFC)</a:t>
            </a:r>
          </a:p>
          <a:p>
            <a:r>
              <a:rPr lang="en-US" dirty="0"/>
              <a:t>Email from Rhetta Hector (7/29/2025)</a:t>
            </a:r>
          </a:p>
          <a:p>
            <a:pPr lvl="1"/>
            <a:r>
              <a:rPr lang="en-US" dirty="0"/>
              <a:t>Glasscock GCD Board has decided to request classification of Ogallala Aquifer not relevant for purposes of joint planning</a:t>
            </a:r>
          </a:p>
          <a:p>
            <a:r>
              <a:rPr lang="en-US" dirty="0"/>
              <a:t>Recommend classifying Ogallala as not relevant for purposes of joint planning in GMA 7</a:t>
            </a:r>
          </a:p>
        </p:txBody>
      </p:sp>
    </p:spTree>
    <p:extLst>
      <p:ext uri="{BB962C8B-B14F-4D97-AF65-F5344CB8AC3E}">
        <p14:creationId xmlns:p14="http://schemas.microsoft.com/office/powerpoint/2010/main" val="3537111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F5D81-B1F7-3BD3-71CF-46FB29A4E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78CF-A09F-2532-6EF2-D4789A79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CB6-5A75-CD15-20AA-95DE56B21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/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12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D381-9EF4-A0D2-CE1A-30AA3F0B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Llano Uplift Aquifer System GAM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0216-C3F4-75EC-986A-7B6DF130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Marble Falls Aquifer (Layer 3)</a:t>
            </a:r>
          </a:p>
          <a:p>
            <a:r>
              <a:rPr lang="en-US" dirty="0"/>
              <a:t>Ellenburger-San Saba Aquifer (Layer 5)</a:t>
            </a:r>
          </a:p>
          <a:p>
            <a:r>
              <a:rPr lang="en-US" dirty="0"/>
              <a:t>Hickory Aquifer (Layer 7)</a:t>
            </a:r>
          </a:p>
        </p:txBody>
      </p:sp>
    </p:spTree>
    <p:extLst>
      <p:ext uri="{BB962C8B-B14F-4D97-AF65-F5344CB8AC3E}">
        <p14:creationId xmlns:p14="http://schemas.microsoft.com/office/powerpoint/2010/main" val="3104670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3FF18-84F7-BC44-CAE0-45654DF5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7" y="1690688"/>
            <a:ext cx="5532076" cy="4364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6172-00CF-B0CF-C09C-308EE259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13" y="1690687"/>
            <a:ext cx="5571787" cy="4364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BC0F5-D2FB-5FB0-11F2-4AD8FF0A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(Graphs)</a:t>
            </a:r>
          </a:p>
        </p:txBody>
      </p:sp>
    </p:spTree>
    <p:extLst>
      <p:ext uri="{BB962C8B-B14F-4D97-AF65-F5344CB8AC3E}">
        <p14:creationId xmlns:p14="http://schemas.microsoft.com/office/powerpoint/2010/main" val="661921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E224-B03A-4429-BFAE-E979B022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Marble Falls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DD26-A733-BDCA-80D4-858D3235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Classified as not relevant for purposes of joint planning in GMA 7 (No DFCs)</a:t>
            </a:r>
          </a:p>
          <a:p>
            <a:r>
              <a:rPr lang="en-US" dirty="0"/>
              <a:t>Model calibration period ended in 2010</a:t>
            </a:r>
          </a:p>
          <a:p>
            <a:r>
              <a:rPr lang="en-US" dirty="0"/>
              <a:t>Searched TWDB groundwater database for groundwater elevations from October 2010 to March 2011</a:t>
            </a:r>
          </a:p>
          <a:p>
            <a:pPr lvl="1"/>
            <a:r>
              <a:rPr lang="en-US" dirty="0"/>
              <a:t>5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39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9D76-B325-1C4C-4A0D-F8F61672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67908" cy="1325563"/>
          </a:xfrm>
        </p:spPr>
        <p:txBody>
          <a:bodyPr/>
          <a:lstStyle/>
          <a:p>
            <a:r>
              <a:rPr lang="en-US" dirty="0"/>
              <a:t>Marble Falls Baseline Wells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60C8-8C03-860D-D5E7-7B198C59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1577" cy="4351338"/>
          </a:xfrm>
        </p:spPr>
        <p:txBody>
          <a:bodyPr/>
          <a:lstStyle/>
          <a:p>
            <a:r>
              <a:rPr lang="en-US" dirty="0"/>
              <a:t>Gillespie = 1 well</a:t>
            </a:r>
          </a:p>
          <a:p>
            <a:r>
              <a:rPr lang="en-US" dirty="0"/>
              <a:t>San Saba = 4 wells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30386-4F75-4B6A-CC85-6AB904AE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652" y="228322"/>
            <a:ext cx="7026249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5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9BF2-B5EA-0F89-CB66-CA3241AA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Marble Falls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3116-FF6E-419E-3FB2-F8AEBE3A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well in Gillespie County had post-baseline data (11 data points)</a:t>
            </a:r>
          </a:p>
          <a:p>
            <a:pPr lvl="1"/>
            <a:r>
              <a:rPr lang="en-US" dirty="0"/>
              <a:t>5 baseline wells</a:t>
            </a:r>
          </a:p>
          <a:p>
            <a:r>
              <a:rPr lang="en-US" dirty="0"/>
              <a:t>Average Actual Drawdown = 16 ft</a:t>
            </a:r>
          </a:p>
          <a:p>
            <a:r>
              <a:rPr lang="en-US" dirty="0"/>
              <a:t>Average Simulated Drawdown = 8 ft</a:t>
            </a:r>
          </a:p>
          <a:p>
            <a:r>
              <a:rPr lang="en-US" dirty="0"/>
              <a:t>Difference (Simulated minus Actual) = - 8 ft</a:t>
            </a:r>
          </a:p>
          <a:p>
            <a:r>
              <a:rPr lang="en-US" dirty="0"/>
              <a:t>No DFC (not relevant for purposes of joint planning)</a:t>
            </a:r>
          </a:p>
          <a:p>
            <a:r>
              <a:rPr lang="en-US" dirty="0"/>
              <a:t>Likely a drought issue</a:t>
            </a:r>
          </a:p>
        </p:txBody>
      </p:sp>
    </p:spTree>
    <p:extLst>
      <p:ext uri="{BB962C8B-B14F-4D97-AF65-F5344CB8AC3E}">
        <p14:creationId xmlns:p14="http://schemas.microsoft.com/office/powerpoint/2010/main" val="377835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DDC7-E3B0-067E-0D76-C618D3085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A9F7-A88D-8616-66E7-E67980F7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16917-4920-132A-45E2-C6048612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/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11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5ECC-5D50-394B-AA0F-9EED5BC8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Ellenburger-San Saba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195E8-798C-2BA7-10A7-43A79F0F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DFC (Average drawdown from 2010 to 2070)</a:t>
            </a:r>
          </a:p>
          <a:p>
            <a:pPr lvl="1"/>
            <a:r>
              <a:rPr lang="en-US" dirty="0"/>
              <a:t>Gillespie = 8 ft</a:t>
            </a:r>
          </a:p>
          <a:p>
            <a:pPr lvl="1"/>
            <a:r>
              <a:rPr lang="en-US" dirty="0"/>
              <a:t>Kimble = 18 ft</a:t>
            </a:r>
          </a:p>
          <a:p>
            <a:pPr lvl="1"/>
            <a:r>
              <a:rPr lang="en-US" dirty="0"/>
              <a:t>Mason = 14 ft</a:t>
            </a:r>
          </a:p>
          <a:p>
            <a:pPr lvl="1"/>
            <a:r>
              <a:rPr lang="en-US" dirty="0"/>
              <a:t>McCulloch = 29 ft</a:t>
            </a:r>
          </a:p>
          <a:p>
            <a:pPr lvl="1"/>
            <a:r>
              <a:rPr lang="en-US" dirty="0"/>
              <a:t>Menard = 46 ft</a:t>
            </a:r>
          </a:p>
          <a:p>
            <a:pPr lvl="1"/>
            <a:r>
              <a:rPr lang="en-US" dirty="0"/>
              <a:t>San Saba = 5 ft</a:t>
            </a:r>
          </a:p>
          <a:p>
            <a:r>
              <a:rPr lang="en-US" dirty="0"/>
              <a:t>Model calibration period ended in 2010</a:t>
            </a:r>
          </a:p>
          <a:p>
            <a:r>
              <a:rPr lang="en-US" dirty="0"/>
              <a:t>Searched TWDB groundwater database for groundwater elevations from October 2010 to March 2011</a:t>
            </a:r>
          </a:p>
          <a:p>
            <a:pPr lvl="1"/>
            <a:r>
              <a:rPr lang="en-US" dirty="0"/>
              <a:t>57 wells</a:t>
            </a:r>
          </a:p>
        </p:txBody>
      </p:sp>
    </p:spTree>
    <p:extLst>
      <p:ext uri="{BB962C8B-B14F-4D97-AF65-F5344CB8AC3E}">
        <p14:creationId xmlns:p14="http://schemas.microsoft.com/office/powerpoint/2010/main" val="14045940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6E45F-3557-2FA6-86B1-ACF22228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44" y="228322"/>
            <a:ext cx="7026249" cy="64013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E5486B-4B57-3EB5-27E8-FBEE47C1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4" y="505802"/>
            <a:ext cx="34943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Ellenburger-San Saba Aquifer Baseline Wells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67CDFE-05D9-AF78-B863-5306BD92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3" y="2141537"/>
            <a:ext cx="3494343" cy="4351338"/>
          </a:xfrm>
        </p:spPr>
        <p:txBody>
          <a:bodyPr/>
          <a:lstStyle/>
          <a:p>
            <a:r>
              <a:rPr lang="en-US" dirty="0"/>
              <a:t>Gillespie = 44 wells</a:t>
            </a:r>
          </a:p>
          <a:p>
            <a:r>
              <a:rPr lang="en-US" dirty="0"/>
              <a:t>Kimble = 0 wells</a:t>
            </a:r>
          </a:p>
          <a:p>
            <a:r>
              <a:rPr lang="en-US" dirty="0"/>
              <a:t>Mason = 0 wells</a:t>
            </a:r>
          </a:p>
          <a:p>
            <a:r>
              <a:rPr lang="en-US" dirty="0"/>
              <a:t>McCulloch = 0 wells</a:t>
            </a:r>
          </a:p>
          <a:p>
            <a:r>
              <a:rPr lang="en-US" dirty="0"/>
              <a:t>Menard = 0 wells</a:t>
            </a:r>
          </a:p>
          <a:p>
            <a:r>
              <a:rPr lang="en-US" dirty="0"/>
              <a:t>San Saba =13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35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9552-3158-6C99-F3AB-06814EB1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Ellenburger-San Saba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72280-58D6-11D6-15CD-FD085C1D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43 wells had post-baseline data (429 data points)</a:t>
            </a:r>
          </a:p>
          <a:p>
            <a:pPr lvl="1"/>
            <a:r>
              <a:rPr lang="en-US" dirty="0"/>
              <a:t>57 baseline wells</a:t>
            </a:r>
          </a:p>
          <a:p>
            <a:pPr lvl="1"/>
            <a:r>
              <a:rPr lang="en-US" dirty="0"/>
              <a:t>All in Gillespie County</a:t>
            </a:r>
          </a:p>
          <a:p>
            <a:r>
              <a:rPr lang="en-US" dirty="0"/>
              <a:t>Average Actual Drawdown = 5 ft</a:t>
            </a:r>
          </a:p>
          <a:p>
            <a:r>
              <a:rPr lang="en-US" dirty="0"/>
              <a:t>Average Simulated Drawdown = 2 ft</a:t>
            </a:r>
          </a:p>
          <a:p>
            <a:r>
              <a:rPr lang="en-US" dirty="0"/>
              <a:t>Difference (Simulated minus Actual) = - 3 ft</a:t>
            </a:r>
          </a:p>
          <a:p>
            <a:r>
              <a:rPr lang="en-US" dirty="0"/>
              <a:t>Likely a drought issue</a:t>
            </a:r>
          </a:p>
          <a:p>
            <a:r>
              <a:rPr lang="en-US" dirty="0"/>
              <a:t>No data for other counties with DFC</a:t>
            </a:r>
          </a:p>
          <a:p>
            <a:pPr lvl="1"/>
            <a:r>
              <a:rPr lang="en-US" dirty="0"/>
              <a:t>Phase 2 (interpolation and extrapolation or GCD data for baseline estimates)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37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8AB7-9905-2632-CF61-707DA14B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Hickory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F77E-CBD6-A20F-8C25-A866F5B5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DFC (Average drawdown from 2010 to 2070)</a:t>
            </a:r>
          </a:p>
          <a:p>
            <a:pPr lvl="1"/>
            <a:r>
              <a:rPr lang="en-US" dirty="0"/>
              <a:t>Concho = 53 ft</a:t>
            </a:r>
          </a:p>
          <a:p>
            <a:pPr lvl="1"/>
            <a:r>
              <a:rPr lang="en-US" dirty="0"/>
              <a:t>Gillespie = 9 ft</a:t>
            </a:r>
          </a:p>
          <a:p>
            <a:pPr lvl="1"/>
            <a:r>
              <a:rPr lang="en-US" dirty="0"/>
              <a:t>Kimble = 18 ft</a:t>
            </a:r>
          </a:p>
          <a:p>
            <a:pPr lvl="1"/>
            <a:r>
              <a:rPr lang="en-US" dirty="0"/>
              <a:t>Mason = 17 ft</a:t>
            </a:r>
          </a:p>
          <a:p>
            <a:pPr lvl="1"/>
            <a:r>
              <a:rPr lang="en-US" dirty="0"/>
              <a:t>McCulloch = 29 ft</a:t>
            </a:r>
          </a:p>
          <a:p>
            <a:pPr lvl="1"/>
            <a:r>
              <a:rPr lang="en-US" dirty="0"/>
              <a:t>Menard = 46 ft</a:t>
            </a:r>
          </a:p>
          <a:p>
            <a:pPr lvl="1"/>
            <a:r>
              <a:rPr lang="en-US" dirty="0"/>
              <a:t>San Saba = 6 ft</a:t>
            </a:r>
          </a:p>
          <a:p>
            <a:r>
              <a:rPr lang="en-US" dirty="0"/>
              <a:t>Model calibration period ended in 2010</a:t>
            </a:r>
          </a:p>
          <a:p>
            <a:r>
              <a:rPr lang="en-US" dirty="0"/>
              <a:t>Searched TWDB groundwater database for groundwater elevations from October 2010 to March 2011</a:t>
            </a:r>
          </a:p>
          <a:p>
            <a:pPr lvl="1"/>
            <a:r>
              <a:rPr lang="en-US" dirty="0"/>
              <a:t>76 wells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52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FBC9-AC5F-9EA3-4BAF-C053E1D8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98631" cy="1325563"/>
          </a:xfrm>
        </p:spPr>
        <p:txBody>
          <a:bodyPr/>
          <a:lstStyle/>
          <a:p>
            <a:r>
              <a:rPr lang="en-US" dirty="0"/>
              <a:t>Hickory Aquifer Baseline Wells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BC838-DE9F-770E-3B4E-9D9CD860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399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Concho = 0 wells</a:t>
            </a:r>
          </a:p>
          <a:p>
            <a:r>
              <a:rPr lang="en-US" dirty="0"/>
              <a:t>Gillespie = 17 wells</a:t>
            </a:r>
          </a:p>
          <a:p>
            <a:r>
              <a:rPr lang="en-US" dirty="0"/>
              <a:t>Kimble = 0 wells</a:t>
            </a:r>
          </a:p>
          <a:p>
            <a:r>
              <a:rPr lang="en-US" dirty="0"/>
              <a:t>Llano = 1 wells</a:t>
            </a:r>
          </a:p>
          <a:p>
            <a:pPr lvl="1"/>
            <a:r>
              <a:rPr lang="en-US" dirty="0"/>
              <a:t>No DFC (not relevant)</a:t>
            </a:r>
          </a:p>
          <a:p>
            <a:r>
              <a:rPr lang="en-US" dirty="0"/>
              <a:t>Mason = 20 wells</a:t>
            </a:r>
          </a:p>
          <a:p>
            <a:r>
              <a:rPr lang="en-US" dirty="0"/>
              <a:t>McCulloch = 16 wells</a:t>
            </a:r>
          </a:p>
          <a:p>
            <a:r>
              <a:rPr lang="en-US" dirty="0"/>
              <a:t>Menard = 0 wells</a:t>
            </a:r>
          </a:p>
          <a:p>
            <a:r>
              <a:rPr lang="en-US" dirty="0"/>
              <a:t>San Saba = 22 wells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132E0-1864-9ABD-71D2-9DF4BA47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92" y="228322"/>
            <a:ext cx="7026249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3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8418-C5DB-D55A-139C-57BADD37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Hickory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10AF-96B5-4EE8-5750-3E46F5A2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31" y="1690688"/>
            <a:ext cx="5193323" cy="46485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68 wells had post-baseline data (480 data points)</a:t>
            </a:r>
          </a:p>
          <a:p>
            <a:pPr lvl="1"/>
            <a:r>
              <a:rPr lang="en-US" dirty="0"/>
              <a:t>76 baseline wells</a:t>
            </a:r>
          </a:p>
          <a:p>
            <a:r>
              <a:rPr lang="en-US" dirty="0"/>
              <a:t>Average Actual Drawdown = 3 ft</a:t>
            </a:r>
          </a:p>
          <a:p>
            <a:r>
              <a:rPr lang="en-US" dirty="0"/>
              <a:t>Average Simulated Drawdown = 6 ft</a:t>
            </a:r>
          </a:p>
          <a:p>
            <a:r>
              <a:rPr lang="en-US" dirty="0"/>
              <a:t>Difference (Simulated minus Actual) = 3 ft</a:t>
            </a:r>
          </a:p>
          <a:p>
            <a:r>
              <a:rPr lang="en-US" dirty="0"/>
              <a:t>No data for other counties with DFC</a:t>
            </a:r>
          </a:p>
          <a:p>
            <a:pPr lvl="1"/>
            <a:r>
              <a:rPr lang="en-US" dirty="0"/>
              <a:t>Phase 2 (interpolation and extrapolation or GCD data for baseline estimates)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B1063-BD22-DE0E-9692-BEF81BF5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64" y="2365643"/>
            <a:ext cx="6329518" cy="27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6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EED9-6ABD-05EC-4652-1F43B6D0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59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BE7D-E7AA-9D98-EC56-F41E4CE7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205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Marble Falls Aquifer</a:t>
            </a:r>
          </a:p>
          <a:p>
            <a:pPr lvl="1"/>
            <a:r>
              <a:rPr lang="en-US" dirty="0"/>
              <a:t>Currently not relevant for purposes of joint planning</a:t>
            </a:r>
          </a:p>
          <a:p>
            <a:pPr lvl="1"/>
            <a:r>
              <a:rPr lang="en-US" dirty="0"/>
              <a:t>Recommend continuing this classification</a:t>
            </a:r>
          </a:p>
          <a:p>
            <a:r>
              <a:rPr lang="en-US" dirty="0"/>
              <a:t>Ellenburger-San Saba Aquifer</a:t>
            </a:r>
          </a:p>
          <a:p>
            <a:pPr lvl="1"/>
            <a:r>
              <a:rPr lang="en-US" dirty="0"/>
              <a:t>Small “negative” value in Gillespie County (drought?)</a:t>
            </a:r>
          </a:p>
          <a:p>
            <a:pPr lvl="1"/>
            <a:r>
              <a:rPr lang="en-US" dirty="0"/>
              <a:t>Other counties with DFC and no baseline data (Kimble, Mason, McCulloch, and Menard) need a Phase 2 to estimate baseline groundwater elevations to complete comparison</a:t>
            </a:r>
          </a:p>
          <a:p>
            <a:r>
              <a:rPr lang="en-US" dirty="0"/>
              <a:t>Hickory Aquifer</a:t>
            </a:r>
          </a:p>
          <a:p>
            <a:pPr lvl="1"/>
            <a:r>
              <a:rPr lang="en-US" dirty="0"/>
              <a:t>Gillespie, Mason, and McCulloch all meeting DFC</a:t>
            </a:r>
          </a:p>
          <a:p>
            <a:pPr lvl="1"/>
            <a:r>
              <a:rPr lang="en-US" dirty="0"/>
              <a:t>Llano (not relevant and no GCD) and San Saba have “negative” differences (drought?)</a:t>
            </a:r>
          </a:p>
          <a:p>
            <a:pPr lvl="1"/>
            <a:r>
              <a:rPr lang="en-US" dirty="0"/>
              <a:t>Concho, Kimble, and Menard need a Phase 2 to estimate baseline groundwater elevations to complete comparison</a:t>
            </a:r>
          </a:p>
        </p:txBody>
      </p:sp>
    </p:spTree>
    <p:extLst>
      <p:ext uri="{BB962C8B-B14F-4D97-AF65-F5344CB8AC3E}">
        <p14:creationId xmlns:p14="http://schemas.microsoft.com/office/powerpoint/2010/main" val="2547705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C33C5-54F2-A8E7-ED4B-813DC832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0D7F-A83E-4A7E-0857-2E241A9C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DA1D-9516-86DB-3E60-46F88E40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/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/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0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E5F6-15B0-408E-E0FF-79EB4617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Rustler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21E2-9A1E-D4FA-5179-946473328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DFC (Average drawdown from 2009 to 2070)</a:t>
            </a:r>
          </a:p>
          <a:p>
            <a:pPr lvl="1"/>
            <a:r>
              <a:rPr lang="en-US" dirty="0"/>
              <a:t>Pecos = 94 ft</a:t>
            </a:r>
          </a:p>
          <a:p>
            <a:r>
              <a:rPr lang="en-US" dirty="0"/>
              <a:t>Model calibration period ended in 2009</a:t>
            </a:r>
          </a:p>
          <a:p>
            <a:r>
              <a:rPr lang="en-US" dirty="0"/>
              <a:t>Searched TWDB groundwater database for groundwater elevations from October 2009 to March 2010</a:t>
            </a:r>
          </a:p>
          <a:p>
            <a:pPr lvl="1"/>
            <a:r>
              <a:rPr lang="en-US" dirty="0"/>
              <a:t>1 well (Pecos County)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5229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8DD2E-FB03-08FC-3C14-F46F0C94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75" y="202223"/>
            <a:ext cx="7815183" cy="64535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D74DEF-ECC5-D540-4A43-84AFF498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2325809"/>
            <a:ext cx="30216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Rustler Well Location in Pecos County</a:t>
            </a:r>
          </a:p>
        </p:txBody>
      </p:sp>
    </p:spTree>
    <p:extLst>
      <p:ext uri="{BB962C8B-B14F-4D97-AF65-F5344CB8AC3E}">
        <p14:creationId xmlns:p14="http://schemas.microsoft.com/office/powerpoint/2010/main" val="155257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050-B533-B6DD-2046-870163F3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Simulation Results and Average Drawdown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2FA9-DA5A-3D8F-5CCB-260264F2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8785" cy="4351338"/>
          </a:xfrm>
        </p:spPr>
        <p:txBody>
          <a:bodyPr/>
          <a:lstStyle/>
          <a:p>
            <a:r>
              <a:rPr lang="en-US" dirty="0"/>
              <a:t>Example: Edwards-Trinity (Plateau), Pecos Valley, and Trinity Aquifers</a:t>
            </a:r>
          </a:p>
          <a:p>
            <a:r>
              <a:rPr lang="en-US" dirty="0"/>
              <a:t>DFC simulation used the Alternative GAM (One-Layer Model)</a:t>
            </a:r>
          </a:p>
          <a:p>
            <a:r>
              <a:rPr lang="en-US" dirty="0"/>
              <a:t>Model domain is subdivided into “cells” (1 square mile)</a:t>
            </a:r>
          </a:p>
          <a:p>
            <a:pPr lvl="1"/>
            <a:r>
              <a:rPr lang="en-US" dirty="0"/>
              <a:t>GMA 3 =   6,800 cells</a:t>
            </a:r>
          </a:p>
          <a:p>
            <a:pPr lvl="1"/>
            <a:r>
              <a:rPr lang="en-US" dirty="0"/>
              <a:t>GMA 7 = 42,487 cells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0B2BE7B7-A8CC-BCB4-8C3D-85A2B069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1250380"/>
            <a:ext cx="3067318" cy="52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3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8C9F4-A8A8-8728-43FC-E8049EA4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931" y="309607"/>
            <a:ext cx="7484612" cy="6064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7CF5DA-C9E9-F27D-5D56-A34FF4F9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179"/>
            <a:ext cx="334693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Rustler Well Location on Google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746D2C-4C66-EF3A-F2B2-7353E1CE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845"/>
            <a:ext cx="3346938" cy="3715117"/>
          </a:xfrm>
        </p:spPr>
        <p:txBody>
          <a:bodyPr>
            <a:normAutofit fontScale="92500"/>
          </a:bodyPr>
          <a:lstStyle/>
          <a:p>
            <a:r>
              <a:rPr lang="en-US" dirty="0"/>
              <a:t>Just west of irrigated area (Leon-Belding)</a:t>
            </a:r>
          </a:p>
          <a:p>
            <a:r>
              <a:rPr lang="en-US" dirty="0"/>
              <a:t>Some Rustler pumping for irrigation in area</a:t>
            </a:r>
          </a:p>
          <a:p>
            <a:r>
              <a:rPr lang="en-US" dirty="0"/>
              <a:t>Impact of pumping in overlying Edward-Trinity (Plateau) also possible</a:t>
            </a:r>
          </a:p>
        </p:txBody>
      </p:sp>
    </p:spTree>
    <p:extLst>
      <p:ext uri="{BB962C8B-B14F-4D97-AF65-F5344CB8AC3E}">
        <p14:creationId xmlns:p14="http://schemas.microsoft.com/office/powerpoint/2010/main" val="1599996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A2D90-02A2-CA6D-5BFE-FB155FB1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6" y="1345224"/>
            <a:ext cx="6087903" cy="4888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E4FCD-AA1F-C6BA-57B5-6363A7E7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24" y="1472545"/>
            <a:ext cx="5770762" cy="46335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AE6131-8F16-3D42-5F27-517CD278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777"/>
          </a:xfrm>
        </p:spPr>
        <p:txBody>
          <a:bodyPr>
            <a:normAutofit fontScale="90000"/>
          </a:bodyPr>
          <a:lstStyle/>
          <a:p>
            <a:r>
              <a:rPr lang="en-US" dirty="0"/>
              <a:t>Rustler Well Actual Drawdown (Full Hydrograph)</a:t>
            </a:r>
          </a:p>
        </p:txBody>
      </p:sp>
    </p:spTree>
    <p:extLst>
      <p:ext uri="{BB962C8B-B14F-4D97-AF65-F5344CB8AC3E}">
        <p14:creationId xmlns:p14="http://schemas.microsoft.com/office/powerpoint/2010/main" val="10087271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40EA-78FF-EC49-78BE-AFB8E0EC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59" y="544580"/>
            <a:ext cx="7140559" cy="57688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A2C503D-3FD4-F5EB-FCB5-795B2044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5" y="2404941"/>
            <a:ext cx="324143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Actual and Simulated Drawdown (Full Hydrograph)</a:t>
            </a:r>
          </a:p>
        </p:txBody>
      </p:sp>
    </p:spTree>
    <p:extLst>
      <p:ext uri="{BB962C8B-B14F-4D97-AF65-F5344CB8AC3E}">
        <p14:creationId xmlns:p14="http://schemas.microsoft.com/office/powerpoint/2010/main" val="3461314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DACB-831F-76CB-C32E-D707D1B0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2BB2-CA6B-69AB-15E4-5AA4EB89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36489"/>
          </a:xfrm>
        </p:spPr>
        <p:txBody>
          <a:bodyPr>
            <a:normAutofit/>
          </a:bodyPr>
          <a:lstStyle/>
          <a:p>
            <a:r>
              <a:rPr lang="en-US" dirty="0"/>
              <a:t>Hydrograph of well looks like other Leon-Belding wells</a:t>
            </a:r>
          </a:p>
          <a:p>
            <a:pPr lvl="1"/>
            <a:r>
              <a:rPr lang="en-US" dirty="0"/>
              <a:t>Need to verify TWDB classification as a Rustler well</a:t>
            </a:r>
          </a:p>
          <a:p>
            <a:r>
              <a:rPr lang="en-US" dirty="0"/>
              <a:t>Actual drawdown is less than simulated drawdown</a:t>
            </a:r>
          </a:p>
          <a:p>
            <a:r>
              <a:rPr lang="en-US" dirty="0"/>
              <a:t>TM 15-06 noted that in GMA 7 portion of Pecos County:</a:t>
            </a:r>
          </a:p>
          <a:p>
            <a:pPr lvl="1"/>
            <a:r>
              <a:rPr lang="en-US" dirty="0"/>
              <a:t>Average simulated drawdown (DFC) = 94 ft (2009 to 2070)</a:t>
            </a:r>
          </a:p>
          <a:p>
            <a:pPr lvl="1"/>
            <a:r>
              <a:rPr lang="en-US" dirty="0"/>
              <a:t>Maximum simulated drawdown = 405 ft (2009 to 2070)</a:t>
            </a:r>
          </a:p>
          <a:p>
            <a:r>
              <a:rPr lang="en-US" dirty="0"/>
              <a:t>Simulated drawdown in 2070 at this location = 278 ft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7733-3F31-5DC3-E144-3E8A8188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B768E-4FAF-EF07-9DD5-19E0C0D7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Rustler GAM has severe limitations as a predictive model</a:t>
            </a:r>
          </a:p>
          <a:p>
            <a:pPr lvl="1"/>
            <a:r>
              <a:rPr lang="en-US" dirty="0"/>
              <a:t>GHBs in layer 1 of model (“all overlying formations”)</a:t>
            </a:r>
          </a:p>
          <a:p>
            <a:pPr lvl="1"/>
            <a:r>
              <a:rPr lang="en-US" dirty="0"/>
              <a:t>As documented in Tech Memo 15-06, assumptions must be made for predictive simulations regarding head declines in overlying formations</a:t>
            </a:r>
          </a:p>
          <a:p>
            <a:pPr lvl="1"/>
            <a:r>
              <a:rPr lang="en-US" dirty="0"/>
              <a:t>Assumption associated GHB decline with DFC simulation (0.5 ft/yr) may be too high</a:t>
            </a:r>
          </a:p>
          <a:p>
            <a:r>
              <a:rPr lang="en-US" dirty="0"/>
              <a:t>With a single well and a GAM that is not useful, recommend that Rustler Aquifer be classified as not relevant for purposes of joint planning</a:t>
            </a:r>
          </a:p>
          <a:p>
            <a:pPr lvl="1"/>
            <a:r>
              <a:rPr lang="en-US" dirty="0"/>
              <a:t>Revisit recommendation during 5</a:t>
            </a:r>
            <a:r>
              <a:rPr lang="en-US" baseline="30000" dirty="0"/>
              <a:t>th</a:t>
            </a:r>
            <a:r>
              <a:rPr lang="en-US" dirty="0"/>
              <a:t> round of joint planning when Pecos County local model is completed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8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6CC39-0316-F2F7-941E-15BE9B24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9C6A-304E-1521-C014-F510205B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69CC-D32B-003F-6065-D53A6FAB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/>
              <a:t>Discussion/recommendation of how HB 2078 requirements will be handled in 2026 DFC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Workplan/Schedule/Budget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78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7593-F3BA-714E-A010-693C3E0D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2078 Requirements and 2026 DFC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2320-A0E6-E0B0-DF88-98D24FAF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Law takes effect September 1, 2025</a:t>
            </a:r>
          </a:p>
          <a:p>
            <a:pPr lvl="1"/>
            <a:r>
              <a:rPr lang="en-US" dirty="0"/>
              <a:t>TWDB administrative rules would follow (early 2026?)</a:t>
            </a:r>
          </a:p>
          <a:p>
            <a:r>
              <a:rPr lang="en-US" dirty="0"/>
              <a:t>Explanatory reports are “due” after adoption of DFC (deadline = January 5, 2027)</a:t>
            </a:r>
          </a:p>
          <a:p>
            <a:r>
              <a:rPr lang="en-US" dirty="0"/>
              <a:t>Specific requirements may not be known by time of proposed DFC (and draft explanatory report)</a:t>
            </a:r>
          </a:p>
          <a:p>
            <a:pPr lvl="1"/>
            <a:r>
              <a:rPr lang="en-US" dirty="0"/>
              <a:t>Please recall that a draft explanatory report is not required in statute</a:t>
            </a:r>
          </a:p>
          <a:p>
            <a:r>
              <a:rPr lang="en-US" dirty="0"/>
              <a:t>Results of DFC Comparison will be documented in Tech Memo and referenced in explanatory report</a:t>
            </a:r>
          </a:p>
          <a:p>
            <a:pPr lvl="1"/>
            <a:r>
              <a:rPr lang="en-US" dirty="0"/>
              <a:t>May need to be edited or enhanced depending on TWDB administrative rules</a:t>
            </a:r>
          </a:p>
        </p:txBody>
      </p:sp>
    </p:spTree>
    <p:extLst>
      <p:ext uri="{BB962C8B-B14F-4D97-AF65-F5344CB8AC3E}">
        <p14:creationId xmlns:p14="http://schemas.microsoft.com/office/powerpoint/2010/main" val="32799609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D96-64AD-E28D-44F9-8863B69D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Recommendations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F2B8-6ECD-C21E-C422-71ABD5BC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52912"/>
          </a:xfrm>
        </p:spPr>
        <p:txBody>
          <a:bodyPr>
            <a:normAutofit/>
          </a:bodyPr>
          <a:lstStyle/>
          <a:p>
            <a:r>
              <a:rPr lang="en-US" dirty="0"/>
              <a:t>Capitan Reef Complex Aquifer</a:t>
            </a:r>
          </a:p>
          <a:p>
            <a:pPr lvl="1"/>
            <a:r>
              <a:rPr lang="en-US" dirty="0"/>
              <a:t>Recommend classification as not relevant for purposes of joint planning</a:t>
            </a:r>
          </a:p>
          <a:p>
            <a:r>
              <a:rPr lang="en-US" dirty="0"/>
              <a:t>Edwards-Trinity (Plateau), Pecos Valley, and Trinity Aquifers</a:t>
            </a:r>
          </a:p>
          <a:p>
            <a:pPr lvl="1"/>
            <a:r>
              <a:rPr lang="en-US" dirty="0"/>
              <a:t>Recommend Phase 2 of DFC comparison for counties with no TWDB baseline wells</a:t>
            </a:r>
          </a:p>
          <a:p>
            <a:pPr lvl="1"/>
            <a:r>
              <a:rPr lang="en-US" dirty="0"/>
              <a:t>Recommend update of Alternative GAM</a:t>
            </a:r>
          </a:p>
          <a:p>
            <a:pPr lvl="1"/>
            <a:r>
              <a:rPr lang="en-US" dirty="0"/>
              <a:t>Recommend update of MAG approach for Kinney County</a:t>
            </a:r>
          </a:p>
          <a:p>
            <a:pPr lvl="1"/>
            <a:r>
              <a:rPr lang="en-US" dirty="0"/>
              <a:t>Recommend classification of Val Verde County as not relevant for purposes of joint planning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117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4A32-95FF-3BC8-11DD-4007F86F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Recommendations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693DF-CB65-C45A-4F71-F927A324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Plains Aquifer System</a:t>
            </a:r>
          </a:p>
          <a:p>
            <a:pPr lvl="1"/>
            <a:r>
              <a:rPr lang="en-US" dirty="0"/>
              <a:t>Dockum and Ogallala Aquifers: recommend classification as not relevant for purposes of joint planning</a:t>
            </a:r>
          </a:p>
          <a:p>
            <a:r>
              <a:rPr lang="en-US" dirty="0"/>
              <a:t>Llano Uplift Aquifers</a:t>
            </a:r>
          </a:p>
          <a:p>
            <a:pPr lvl="1"/>
            <a:r>
              <a:rPr lang="en-US" dirty="0"/>
              <a:t>Marble Falls Aquifer: recommend keeping classification as not relevant for purposes of joint planning</a:t>
            </a:r>
          </a:p>
          <a:p>
            <a:pPr lvl="1"/>
            <a:r>
              <a:rPr lang="en-US" dirty="0"/>
              <a:t>Ellenburger-San Saba and Hickory Aquifers: Phase 2 of DFC comparison for counties with no TWDB baseline wells</a:t>
            </a:r>
          </a:p>
          <a:p>
            <a:r>
              <a:rPr lang="en-US" dirty="0"/>
              <a:t>Rustler Aquifer</a:t>
            </a:r>
          </a:p>
          <a:p>
            <a:pPr lvl="1"/>
            <a:r>
              <a:rPr lang="en-US" dirty="0"/>
              <a:t>Recommend classification as not relevant for purposes of joint planning</a:t>
            </a:r>
          </a:p>
        </p:txBody>
      </p:sp>
    </p:spTree>
    <p:extLst>
      <p:ext uri="{BB962C8B-B14F-4D97-AF65-F5344CB8AC3E}">
        <p14:creationId xmlns:p14="http://schemas.microsoft.com/office/powerpoint/2010/main" val="774649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82044-BA7A-CACC-AB17-2AFD2F8D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5C7C-78F1-5526-7EB2-E1008D08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FCF6-D382-3F5F-B41D-26A853DE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HB 2078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Average drawdown calculations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Aquifers/GAMs evaluated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Comparisons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Capitan Reef Complex Aquifer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Edwards-Trinity (Plateau), Pecos Valley, Trinity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High Plains Aquifer System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Llano Uplift Aquifers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Rustler Aquifer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Discussion/recommendation of how HB 2078 requirements will be handled in 2026 DFC</a:t>
            </a:r>
          </a:p>
          <a:p>
            <a:r>
              <a:rPr lang="en-US" dirty="0"/>
              <a:t>Workplan/Schedule/Budget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2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36380-3A05-736F-FB40-523167AC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603D-A652-5DCB-886E-CA9DD5B4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Simulation Results and Average Drawdown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3D49-2355-989C-7312-6C77AA95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1992" cy="4351338"/>
          </a:xfrm>
        </p:spPr>
        <p:txBody>
          <a:bodyPr/>
          <a:lstStyle/>
          <a:p>
            <a:r>
              <a:rPr lang="en-US" dirty="0"/>
              <a:t>GAM results include groundwater elevation in each cell for each year of simulation</a:t>
            </a:r>
          </a:p>
          <a:p>
            <a:r>
              <a:rPr lang="en-US" dirty="0"/>
              <a:t>Drawdown (DD) = groundwater elevation in base year (GWE</a:t>
            </a:r>
            <a:r>
              <a:rPr lang="en-US" baseline="-25000" dirty="0"/>
              <a:t>2012 </a:t>
            </a:r>
            <a:r>
              <a:rPr lang="en-US" dirty="0"/>
              <a:t>) minus groundwater elevation in year of interest (GWE</a:t>
            </a:r>
            <a:r>
              <a:rPr lang="en-US" baseline="-25000" dirty="0"/>
              <a:t>yr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DFC in 2070: DD = GWE</a:t>
            </a:r>
            <a:r>
              <a:rPr lang="en-US" baseline="-25000" dirty="0"/>
              <a:t>2012</a:t>
            </a:r>
            <a:r>
              <a:rPr lang="en-US" dirty="0"/>
              <a:t> – GWE</a:t>
            </a:r>
            <a:r>
              <a:rPr lang="en-US" baseline="-25000" dirty="0"/>
              <a:t>2070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399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3D7D9-A31F-D465-977F-4BD1951E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Workplan/Schedule/Budget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1029-934A-3B0F-DAE7-18B43B70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past invoices for 4</a:t>
            </a:r>
            <a:r>
              <a:rPr lang="en-US" baseline="30000" dirty="0"/>
              <a:t>th</a:t>
            </a:r>
            <a:r>
              <a:rPr lang="en-US" dirty="0"/>
              <a:t> round of joint planning</a:t>
            </a:r>
          </a:p>
          <a:p>
            <a:r>
              <a:rPr lang="en-US" dirty="0"/>
              <a:t>Review proposed budget and assumptions related to recommended budget</a:t>
            </a:r>
          </a:p>
          <a:p>
            <a:r>
              <a:rPr lang="en-US" dirty="0"/>
              <a:t>Review proposed schedule of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344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653A-D509-530E-960D-2BCBE98B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Invoices for 4</a:t>
            </a:r>
            <a:r>
              <a:rPr lang="en-US" baseline="30000" dirty="0"/>
              <a:t>th</a:t>
            </a:r>
            <a:r>
              <a:rPr lang="en-US" dirty="0"/>
              <a:t> Round of Joint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C8DC-E6D0-A540-07AD-05103032E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Invoice 1: $7,500 (October 20, 2022)</a:t>
            </a:r>
          </a:p>
          <a:p>
            <a:pPr lvl="1"/>
            <a:r>
              <a:rPr lang="en-US" dirty="0"/>
              <a:t>Review TWDB recharge and pumping reports, 10/22/2025 GMA 7 meeting</a:t>
            </a:r>
          </a:p>
          <a:p>
            <a:r>
              <a:rPr lang="en-US" dirty="0"/>
              <a:t>Invoice 2: $4,000 (February 25, 2025)</a:t>
            </a:r>
          </a:p>
          <a:p>
            <a:pPr lvl="1"/>
            <a:r>
              <a:rPr lang="en-US" dirty="0"/>
              <a:t>Updated GAM meetings with TWDB, 2/19/2025 joint GMA 3 and GMA 7 meeting</a:t>
            </a:r>
          </a:p>
          <a:p>
            <a:r>
              <a:rPr lang="en-US" dirty="0"/>
              <a:t>Invoice 3: $2,500 (April 10, 2025)</a:t>
            </a:r>
          </a:p>
          <a:p>
            <a:pPr lvl="1"/>
            <a:r>
              <a:rPr lang="en-US" dirty="0"/>
              <a:t>4/10/2025 GMA 7 meeting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D1424-6541-1AD8-3B61-80E00C77EB1A}"/>
              </a:ext>
            </a:extLst>
          </p:cNvPr>
          <p:cNvSpPr txBox="1"/>
          <p:nvPr/>
        </p:nvSpPr>
        <p:spPr>
          <a:xfrm>
            <a:off x="4707639" y="5108331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Total = $14,000</a:t>
            </a:r>
          </a:p>
        </p:txBody>
      </p:sp>
    </p:spTree>
    <p:extLst>
      <p:ext uri="{BB962C8B-B14F-4D97-AF65-F5344CB8AC3E}">
        <p14:creationId xmlns:p14="http://schemas.microsoft.com/office/powerpoint/2010/main" val="10848371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D8D2-2A5B-4545-39F2-EA344B98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51A7-176E-FD03-BCB5-606F9A7B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Capitan Reef Complex, Dockum, Ogallala, and Rustler are not relevant for purposes of joint planning</a:t>
            </a:r>
          </a:p>
          <a:p>
            <a:pPr lvl="1"/>
            <a:r>
              <a:rPr lang="en-US" dirty="0"/>
              <a:t>Only two GAMs and two explanatory reports plus not relevant documentation</a:t>
            </a:r>
          </a:p>
          <a:p>
            <a:r>
              <a:rPr lang="en-US" dirty="0"/>
              <a:t>Phase 2 of the DFC Comparison is completed</a:t>
            </a:r>
          </a:p>
          <a:p>
            <a:r>
              <a:rPr lang="en-US" dirty="0"/>
              <a:t>Alternative GAM (one-layer model) is updated</a:t>
            </a:r>
          </a:p>
          <a:p>
            <a:r>
              <a:rPr lang="en-US" dirty="0"/>
              <a:t>Four GAM runs are needed for DFC development</a:t>
            </a:r>
          </a:p>
          <a:p>
            <a:pPr lvl="1"/>
            <a:r>
              <a:rPr lang="en-US" dirty="0"/>
              <a:t>Any combination for the two GAMs (2 and 2, 3 and 1, or 1 and 3)</a:t>
            </a:r>
          </a:p>
        </p:txBody>
      </p:sp>
    </p:spTree>
    <p:extLst>
      <p:ext uri="{BB962C8B-B14F-4D97-AF65-F5344CB8AC3E}">
        <p14:creationId xmlns:p14="http://schemas.microsoft.com/office/powerpoint/2010/main" val="34951315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7503D-3C97-D58D-3F29-3E059D61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9" y="1938523"/>
            <a:ext cx="11478996" cy="3846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9191D5-0CCE-AB90-D148-64660995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744563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BB7C-CFD0-B8AC-D2F1-C5ADC51C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Meeting Schedule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4710-D63B-ED3F-B9B5-6175D8B9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10515600" cy="49000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14, 2025 (today)</a:t>
            </a:r>
          </a:p>
          <a:p>
            <a:pPr lvl="1"/>
            <a:r>
              <a:rPr lang="en-US" dirty="0"/>
              <a:t>Phase 1 of DFC Comparison</a:t>
            </a:r>
          </a:p>
          <a:p>
            <a:r>
              <a:rPr lang="en-US" dirty="0"/>
              <a:t>October 2025: </a:t>
            </a:r>
          </a:p>
          <a:p>
            <a:pPr lvl="1"/>
            <a:r>
              <a:rPr lang="en-US" dirty="0"/>
              <a:t>Phase 2 of DFC Comparison</a:t>
            </a:r>
          </a:p>
          <a:p>
            <a:pPr lvl="1"/>
            <a:r>
              <a:rPr lang="en-US" dirty="0"/>
              <a:t>Alternative GAM update</a:t>
            </a:r>
          </a:p>
          <a:p>
            <a:pPr lvl="1"/>
            <a:r>
              <a:rPr lang="en-US" dirty="0"/>
              <a:t>Initial GAM simulations</a:t>
            </a:r>
          </a:p>
          <a:p>
            <a:r>
              <a:rPr lang="en-US" dirty="0"/>
              <a:t>January 2026: Updated GAM simulations (as directed from October 2025 meeting), Draft Explanatory Reports (includes 9 factors discussion), and not relevant documentation</a:t>
            </a:r>
          </a:p>
          <a:p>
            <a:r>
              <a:rPr lang="en-US" dirty="0"/>
              <a:t>April 2026: Updates based on input/discussion from January 2026 meeting (i.e. updated draft explanatory report), vote on proposed DFCs</a:t>
            </a:r>
          </a:p>
          <a:p>
            <a:r>
              <a:rPr lang="en-US" dirty="0"/>
              <a:t>October 2026: Review public comments, proposed responses, draft final Explanatory Reports, vote on final DFCs</a:t>
            </a:r>
          </a:p>
        </p:txBody>
      </p:sp>
    </p:spTree>
    <p:extLst>
      <p:ext uri="{BB962C8B-B14F-4D97-AF65-F5344CB8AC3E}">
        <p14:creationId xmlns:p14="http://schemas.microsoft.com/office/powerpoint/2010/main" val="20925821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484D-ACE0-4C8B-8684-D9693283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1071-8ED4-DE01-732A-AE23BB4B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137" y="1815686"/>
            <a:ext cx="5483725" cy="4351338"/>
          </a:xfrm>
        </p:spPr>
        <p:txBody>
          <a:bodyPr/>
          <a:lstStyle/>
          <a:p>
            <a:r>
              <a:rPr lang="en-US" dirty="0"/>
              <a:t>Invoice 4 - Today:                 $6,500</a:t>
            </a:r>
          </a:p>
          <a:p>
            <a:r>
              <a:rPr lang="en-US" dirty="0"/>
              <a:t>Invoice 5 - October 2025: $30,500</a:t>
            </a:r>
          </a:p>
          <a:p>
            <a:r>
              <a:rPr lang="en-US" dirty="0"/>
              <a:t>Invoice 6 - January 2026:  $32,500</a:t>
            </a:r>
          </a:p>
          <a:p>
            <a:r>
              <a:rPr lang="en-US" dirty="0"/>
              <a:t>Invoice 7 - April 2026:         $2,500</a:t>
            </a:r>
          </a:p>
          <a:p>
            <a:r>
              <a:rPr lang="en-US" dirty="0"/>
              <a:t>Invoice 8 - October 2026:   $8,500</a:t>
            </a:r>
          </a:p>
          <a:p>
            <a:r>
              <a:rPr lang="en-US" b="1" dirty="0"/>
              <a:t>Total:                                    $80,500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1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3E95-C7E7-D558-B652-F0763AA9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CA90A-9A88-54A2-CC59-ABA117431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7984" y="616226"/>
            <a:ext cx="6397358" cy="5846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AAB8F-852E-490D-8B35-A24BD2C6699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7870" y="2459037"/>
            <a:ext cx="5426766" cy="19399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Questions/Discussion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3600" dirty="0"/>
              <a:t>Bill Hutchison</a:t>
            </a:r>
            <a:br>
              <a:rPr lang="en-US" sz="4400" b="1" dirty="0"/>
            </a:br>
            <a:r>
              <a:rPr lang="en-US" sz="2000" b="1" dirty="0">
                <a:hlinkClick r:id="rId3"/>
              </a:rPr>
              <a:t>billhutch@texasgw.com</a:t>
            </a:r>
            <a:br>
              <a:rPr lang="en-US" sz="4400" b="1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5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7F6C-7233-9244-2801-19B5B06B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Simulation Results and Average Drawdown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826F-B8D9-C604-FA70-3A031B4A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599"/>
            <a:ext cx="4700954" cy="3662363"/>
          </a:xfrm>
        </p:spPr>
        <p:txBody>
          <a:bodyPr/>
          <a:lstStyle/>
          <a:p>
            <a:r>
              <a:rPr lang="en-US" dirty="0"/>
              <a:t>Sum of drawdowns in each cell and divide by number of cells</a:t>
            </a:r>
          </a:p>
          <a:p>
            <a:r>
              <a:rPr lang="en-US" dirty="0"/>
              <a:t>2021 DFCs (Average Drawdown)</a:t>
            </a:r>
          </a:p>
        </p:txBody>
      </p:sp>
      <p:pic>
        <p:nvPicPr>
          <p:cNvPr id="4" name="Picture 3" descr="A table of numbers with numbers&#10;&#10;AI-generated content may be incorrect.">
            <a:extLst>
              <a:ext uri="{FF2B5EF4-FFF2-40B4-BE49-F238E27FC236}">
                <a16:creationId xmlns:a16="http://schemas.microsoft.com/office/drawing/2014/main" id="{971249BD-7C42-93CE-9572-CB4F7131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885" y="1133024"/>
            <a:ext cx="5097854" cy="53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13511</TotalTime>
  <Words>4408</Words>
  <Application>Microsoft Office PowerPoint</Application>
  <PresentationFormat>Widescreen</PresentationFormat>
  <Paragraphs>555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Office 2013 - 2022 Theme</vt:lpstr>
      <vt:lpstr>GMA 7 Joint Planning: Comparison of Measured Drawdown and Simulated Drawdown from 2021 DFC Simulation</vt:lpstr>
      <vt:lpstr>Outline</vt:lpstr>
      <vt:lpstr>HB 2078 Amends Two Sections of Chapter 36</vt:lpstr>
      <vt:lpstr>New Management Plan Requirements</vt:lpstr>
      <vt:lpstr>New Joint Planning Requirements</vt:lpstr>
      <vt:lpstr>Outline</vt:lpstr>
      <vt:lpstr>GAM Simulation Results and Average Drawdown (1)</vt:lpstr>
      <vt:lpstr>GAM Simulation Results and Average Drawdown (2)</vt:lpstr>
      <vt:lpstr>GAM Simulation Results and Average Drawdown (3)</vt:lpstr>
      <vt:lpstr>GAM Simulation Results and Average Drawdown (3)</vt:lpstr>
      <vt:lpstr>Variation of Drawdown (Pecos County Example)</vt:lpstr>
      <vt:lpstr>Outline</vt:lpstr>
      <vt:lpstr>GAMs and Relevant Aquifers in GMA 7</vt:lpstr>
      <vt:lpstr>Subtasks to Complete Comparisons</vt:lpstr>
      <vt:lpstr>Outline</vt:lpstr>
      <vt:lpstr>Capitan Reef Complex Aquifer</vt:lpstr>
      <vt:lpstr>Outline</vt:lpstr>
      <vt:lpstr>Edwards-Trinity (Plateau), Pecos Valley, Trinity Aquifers</vt:lpstr>
      <vt:lpstr>GMA 7 DFCs for Edwards-Trinity (Plateau), Pecos Valley, Trinity Aquifers </vt:lpstr>
      <vt:lpstr>Val Verde County</vt:lpstr>
      <vt:lpstr>PowerPoint Presentation</vt:lpstr>
      <vt:lpstr>PowerPoint Presentation</vt:lpstr>
      <vt:lpstr>PowerPoint Presentation</vt:lpstr>
      <vt:lpstr>Averages for Each Period</vt:lpstr>
      <vt:lpstr>Val Verde County Conclusions</vt:lpstr>
      <vt:lpstr>Kinney County</vt:lpstr>
      <vt:lpstr>Kinney County Data Collection Since 2013</vt:lpstr>
      <vt:lpstr>Kinney DFC Achievement</vt:lpstr>
      <vt:lpstr>2024 Kinney DFC Letter Report (May 31, 2025)</vt:lpstr>
      <vt:lpstr>Analysis of 2023 and 2024</vt:lpstr>
      <vt:lpstr>Analysis of 2023 and 2024</vt:lpstr>
      <vt:lpstr>Analysis of 2023 and 2024</vt:lpstr>
      <vt:lpstr>Analysis of 2023 and 2024</vt:lpstr>
      <vt:lpstr>Analysis of 2023 and 2024</vt:lpstr>
      <vt:lpstr>MAG Issue</vt:lpstr>
      <vt:lpstr>Rest of GMA 7 Portion of Edwards-Trinity (Plateau), Pecos Valley, Trinity Aquifers</vt:lpstr>
      <vt:lpstr>Counties with DFCs and no Baseline Wells</vt:lpstr>
      <vt:lpstr>Actual Data vs. Interpolated/Extrapolated Data</vt:lpstr>
      <vt:lpstr>Comparison Method</vt:lpstr>
      <vt:lpstr>Results (Graphs)</vt:lpstr>
      <vt:lpstr>Results (Tabular)</vt:lpstr>
      <vt:lpstr>Real and Terrell Counties</vt:lpstr>
      <vt:lpstr>Conclusions</vt:lpstr>
      <vt:lpstr>Outline</vt:lpstr>
      <vt:lpstr>High Plains Aquifer System GAM</vt:lpstr>
      <vt:lpstr>Dockum Aquifer</vt:lpstr>
      <vt:lpstr>Dockum Baseline Wells</vt:lpstr>
      <vt:lpstr>Dockum Aquifer Comparison Results</vt:lpstr>
      <vt:lpstr>Conclusions</vt:lpstr>
      <vt:lpstr>Ogallala Aquifer</vt:lpstr>
      <vt:lpstr>Ogallala Baseline Wells</vt:lpstr>
      <vt:lpstr>Ogallala Aquifer Comparison Results</vt:lpstr>
      <vt:lpstr>Conclusions</vt:lpstr>
      <vt:lpstr>Outline</vt:lpstr>
      <vt:lpstr>Llano Uplift Aquifer System GAM</vt:lpstr>
      <vt:lpstr>Results (Graphs)</vt:lpstr>
      <vt:lpstr>Marble Falls Aquifer</vt:lpstr>
      <vt:lpstr>Marble Falls Baseline Wells</vt:lpstr>
      <vt:lpstr>Marble Falls Results</vt:lpstr>
      <vt:lpstr>Ellenburger-San Saba Aquifer</vt:lpstr>
      <vt:lpstr>Ellenburger-San Saba Aquifer Baseline Wells</vt:lpstr>
      <vt:lpstr>Ellenburger-San Saba Results</vt:lpstr>
      <vt:lpstr>Hickory Aquifer</vt:lpstr>
      <vt:lpstr>Hickory Aquifer Baseline Wells</vt:lpstr>
      <vt:lpstr>Hickory Results</vt:lpstr>
      <vt:lpstr>Conclusions</vt:lpstr>
      <vt:lpstr>Outline</vt:lpstr>
      <vt:lpstr>Rustler Aquifer</vt:lpstr>
      <vt:lpstr>Rustler Well Location in Pecos County</vt:lpstr>
      <vt:lpstr>Rustler Well Location on Google Map</vt:lpstr>
      <vt:lpstr>Rustler Well Actual Drawdown (Full Hydrograph)</vt:lpstr>
      <vt:lpstr>Comparison of Actual and Simulated Drawdown (Full Hydrograph)</vt:lpstr>
      <vt:lpstr>Conclusions (1)</vt:lpstr>
      <vt:lpstr>Conclusions (2)</vt:lpstr>
      <vt:lpstr>Outline</vt:lpstr>
      <vt:lpstr>HB 2078 Requirements and 2026 DFC</vt:lpstr>
      <vt:lpstr>Summary of Recommendations (1)</vt:lpstr>
      <vt:lpstr>Summary of Recommendations (2)</vt:lpstr>
      <vt:lpstr>Outline</vt:lpstr>
      <vt:lpstr>Workplan/Schedule/Budget</vt:lpstr>
      <vt:lpstr>Past Invoices for 4th Round of Joint Planning</vt:lpstr>
      <vt:lpstr>Proposed Budget Assumptions</vt:lpstr>
      <vt:lpstr>Proposed Budget</vt:lpstr>
      <vt:lpstr>Proposed Meeting Schedule</vt:lpstr>
      <vt:lpstr>Budget Planning</vt:lpstr>
      <vt:lpstr>Questions/Discussion  Bill Hutchison billhutch@texasgw.com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Hypothetical Example of Average Drawdown</dc:title>
  <dc:creator>Bill Hutchison</dc:creator>
  <cp:lastModifiedBy>Meredith Allen</cp:lastModifiedBy>
  <cp:revision>181</cp:revision>
  <dcterms:created xsi:type="dcterms:W3CDTF">2015-10-13T12:59:02Z</dcterms:created>
  <dcterms:modified xsi:type="dcterms:W3CDTF">2025-08-13T13:17:52Z</dcterms:modified>
</cp:coreProperties>
</file>