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34"/>
  </p:notesMasterIdLst>
  <p:sldIdLst>
    <p:sldId id="256" r:id="rId2"/>
    <p:sldId id="454" r:id="rId3"/>
    <p:sldId id="462" r:id="rId4"/>
    <p:sldId id="455" r:id="rId5"/>
    <p:sldId id="468" r:id="rId6"/>
    <p:sldId id="456" r:id="rId7"/>
    <p:sldId id="457" r:id="rId8"/>
    <p:sldId id="458" r:id="rId9"/>
    <p:sldId id="459" r:id="rId10"/>
    <p:sldId id="478" r:id="rId11"/>
    <p:sldId id="482" r:id="rId12"/>
    <p:sldId id="483" r:id="rId13"/>
    <p:sldId id="463" r:id="rId14"/>
    <p:sldId id="467" r:id="rId15"/>
    <p:sldId id="464" r:id="rId16"/>
    <p:sldId id="473" r:id="rId17"/>
    <p:sldId id="474" r:id="rId18"/>
    <p:sldId id="486" r:id="rId19"/>
    <p:sldId id="485" r:id="rId20"/>
    <p:sldId id="470" r:id="rId21"/>
    <p:sldId id="480" r:id="rId22"/>
    <p:sldId id="471" r:id="rId23"/>
    <p:sldId id="487" r:id="rId24"/>
    <p:sldId id="488" r:id="rId25"/>
    <p:sldId id="466" r:id="rId26"/>
    <p:sldId id="465" r:id="rId27"/>
    <p:sldId id="475" r:id="rId28"/>
    <p:sldId id="476" r:id="rId29"/>
    <p:sldId id="403" r:id="rId30"/>
    <p:sldId id="479" r:id="rId31"/>
    <p:sldId id="400" r:id="rId32"/>
    <p:sldId id="415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1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708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1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4DBB1C-5078-4D7F-8AA6-FC59827AE26A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36EE8A-CD75-4BF7-8050-6BA414E86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22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CAA36-0A9C-407D-92CA-FA5F33DCE5DC}" type="datetime1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87EE-A882-4462-9663-0DE6CC010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698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6FF0F-5FA4-40EE-A071-938EF42A1328}" type="datetime1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87EE-A882-4462-9663-0DE6CC010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383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75431-E72F-4B6C-947C-7E2C3900D35A}" type="datetime1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87EE-A882-4462-9663-0DE6CC010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879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EBBCA-337D-46B5-A95F-FCAE1BDF0B2D}" type="datetime1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87EE-A882-4462-9663-0DE6CC010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051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6295-C7F0-4A33-BA77-65910A3C2CF5}" type="datetime1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87EE-A882-4462-9663-0DE6CC010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150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C3318-2DBD-4435-91E7-13580845063E}" type="datetime1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87EE-A882-4462-9663-0DE6CC010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977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B41B-A9DA-45AC-8442-87D7E0075249}" type="datetime1">
              <a:rPr lang="en-US" smtClean="0"/>
              <a:t>4/18/2026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87EE-A882-4462-9663-0DE6CC010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30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4F244-B533-4748-A3F7-961569FBD37D}" type="datetime1">
              <a:rPr lang="en-US" smtClean="0"/>
              <a:t>4/18/2026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87EE-A882-4462-9663-0DE6CC010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039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A02BE-B617-47BC-B435-BA0ED6B676D3}" type="datetime1">
              <a:rPr lang="en-US" smtClean="0"/>
              <a:t>4/18/2026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87EE-A882-4462-9663-0DE6CC010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541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6C2E-4C8B-4471-B871-D04C4D6EEC8A}" type="datetime1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87EE-A882-4462-9663-0DE6CC010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871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42861-100E-4A1E-B121-AD601AE0220A}" type="datetime1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87EE-A882-4462-9663-0DE6CC010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436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11344-8AA0-436B-B07E-452E4F1C9010}" type="datetime1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887EE-A882-4462-9663-0DE6CC010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966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hyperlink" Target="mailto:billhutch@texasgw.com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C5D94CE-9CD2-FBFB-84E8-02FED4B07BEE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898232" y="3555121"/>
            <a:ext cx="3214837" cy="291581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ED77C7D-7AAF-E223-6D08-9CA44716ED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6875" y="827310"/>
            <a:ext cx="11299986" cy="1940409"/>
          </a:xfrm>
        </p:spPr>
        <p:txBody>
          <a:bodyPr>
            <a:noAutofit/>
          </a:bodyPr>
          <a:lstStyle/>
          <a:p>
            <a:r>
              <a:rPr lang="en-US" sz="3600" b="1" dirty="0"/>
              <a:t>Agenda Item 6:</a:t>
            </a:r>
            <a:br>
              <a:rPr lang="en-US" sz="3600" b="1" dirty="0"/>
            </a:br>
            <a:r>
              <a:rPr lang="en-US" sz="3600" b="1" dirty="0"/>
              <a:t>DFC Comparison</a:t>
            </a:r>
            <a:br>
              <a:rPr lang="en-US" sz="3600" b="1" dirty="0"/>
            </a:br>
            <a:r>
              <a:rPr lang="en-US" sz="3600" b="1" dirty="0"/>
              <a:t>Updated Calibration of Alternative GAM</a:t>
            </a:r>
            <a:br>
              <a:rPr lang="en-US" sz="3600" b="1" dirty="0"/>
            </a:br>
            <a:r>
              <a:rPr lang="en-US" sz="3600" b="1" dirty="0"/>
              <a:t>Updated GAM Simulations</a:t>
            </a:r>
            <a:br>
              <a:rPr lang="en-US" sz="3600" b="1" dirty="0"/>
            </a:br>
            <a:r>
              <a:rPr lang="en-US" sz="3600" b="1" dirty="0"/>
              <a:t>Draft Explanatory Reports and Non-Relevant Documentation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4B5223-FC02-72E4-94AF-B3BDE07069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9205" y="4594650"/>
            <a:ext cx="4526766" cy="1655762"/>
          </a:xfrm>
        </p:spPr>
        <p:txBody>
          <a:bodyPr>
            <a:noAutofit/>
          </a:bodyPr>
          <a:lstStyle/>
          <a:p>
            <a:r>
              <a:rPr lang="en-US" sz="2800" dirty="0"/>
              <a:t>Bill Hutchison</a:t>
            </a:r>
          </a:p>
          <a:p>
            <a:r>
              <a:rPr lang="en-US" sz="2800" dirty="0"/>
              <a:t>GMA 3 and 7 Joint Meeting</a:t>
            </a:r>
          </a:p>
          <a:p>
            <a:r>
              <a:rPr lang="en-US" sz="2800" dirty="0"/>
              <a:t>April 23, 2026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C6B41C-3B20-E4F0-8CC3-8A31F7E868FE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327259" y="3561347"/>
            <a:ext cx="3214837" cy="2915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125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B431280-A681-DEF4-70F5-A93F6F292B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4738" y="491235"/>
            <a:ext cx="7422523" cy="5875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248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4F468BD-E2E4-3FA6-20BE-2EDDCDDF60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667" y="2286143"/>
            <a:ext cx="5933333" cy="2285714"/>
          </a:xfrm>
          <a:prstGeom prst="rect">
            <a:avLst/>
          </a:prstGeom>
        </p:spPr>
      </p:pic>
      <p:pic>
        <p:nvPicPr>
          <p:cNvPr id="6" name="Picture 5" descr="P633#yIS1">
            <a:extLst>
              <a:ext uri="{FF2B5EF4-FFF2-40B4-BE49-F238E27FC236}">
                <a16:creationId xmlns:a16="http://schemas.microsoft.com/office/drawing/2014/main" id="{82D37B93-2E19-8D4E-2984-8FEF19D426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3591" y="1530614"/>
            <a:ext cx="5250253" cy="4307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0930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F84871C-FEB7-1BAC-FF4B-06C3018766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275" y="1918591"/>
            <a:ext cx="5561905" cy="2257143"/>
          </a:xfrm>
          <a:prstGeom prst="rect">
            <a:avLst/>
          </a:prstGeom>
        </p:spPr>
      </p:pic>
      <p:pic>
        <p:nvPicPr>
          <p:cNvPr id="4" name="Picture 3" descr="P687#yIS1">
            <a:extLst>
              <a:ext uri="{FF2B5EF4-FFF2-40B4-BE49-F238E27FC236}">
                <a16:creationId xmlns:a16="http://schemas.microsoft.com/office/drawing/2014/main" id="{0F60037D-33DF-4BD1-33F2-C5DB0938D3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1180" y="975586"/>
            <a:ext cx="5610430" cy="4530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1226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5626B-F1BC-1374-71D1-B87EEAB2C5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45E7E-E66A-B4DC-D2DC-B55D6A82D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2A37DD-DACE-7781-D506-0B6082092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DFC Comparison</a:t>
            </a:r>
          </a:p>
          <a:p>
            <a:r>
              <a:rPr lang="en-US" dirty="0"/>
              <a:t>Updated Calibration of Alternative GAM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Updated GAM Simulations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Draft Explanatory Report and Non-Relevant Documentation</a:t>
            </a:r>
          </a:p>
        </p:txBody>
      </p:sp>
    </p:spTree>
    <p:extLst>
      <p:ext uri="{BB962C8B-B14F-4D97-AF65-F5344CB8AC3E}">
        <p14:creationId xmlns:p14="http://schemas.microsoft.com/office/powerpoint/2010/main" val="32191050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96178-BB67-EC0D-6E3B-E2C76BB11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Updated Calibration of Alternative GAM</a:t>
            </a:r>
            <a:br>
              <a:rPr lang="en-US" dirty="0"/>
            </a:br>
            <a:r>
              <a:rPr lang="en-US" dirty="0"/>
              <a:t>(GMA 3 and GMA 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249706-E359-6DB9-F4FD-09C58AEE0C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399"/>
            <a:ext cx="3658386" cy="4119563"/>
          </a:xfrm>
        </p:spPr>
        <p:txBody>
          <a:bodyPr/>
          <a:lstStyle/>
          <a:p>
            <a:r>
              <a:rPr lang="en-US" dirty="0"/>
              <a:t>Complete</a:t>
            </a:r>
          </a:p>
          <a:p>
            <a:pPr lvl="1"/>
            <a:r>
              <a:rPr lang="en-US" dirty="0"/>
              <a:t>Documentation Report (April 16, 2026)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9E37B2-A368-9981-66E2-D504592CE9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914" y="1665216"/>
            <a:ext cx="6210379" cy="4903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0996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AE8A82-82AB-62A9-377D-5AC358C12C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8E361-BF43-C6B9-CA5D-0BB4AD802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08DCD-E632-A2CF-AFA2-C5A720290A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DFC Comparison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Updated Calibration of Alternative GAM</a:t>
            </a:r>
          </a:p>
          <a:p>
            <a:r>
              <a:rPr lang="en-US" dirty="0"/>
              <a:t>Updated GAM Simulations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Draft Explanatory Report and Non-Relevant Documentation</a:t>
            </a:r>
          </a:p>
        </p:txBody>
      </p:sp>
    </p:spTree>
    <p:extLst>
      <p:ext uri="{BB962C8B-B14F-4D97-AF65-F5344CB8AC3E}">
        <p14:creationId xmlns:p14="http://schemas.microsoft.com/office/powerpoint/2010/main" val="3782264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1EEC6A-C9D8-784D-2E91-8C3163C3E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758C6-FAE1-7BA3-E61C-76C5B9508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Updated GAM Simulations </a:t>
            </a:r>
            <a:br>
              <a:rPr lang="en-US" dirty="0"/>
            </a:br>
            <a:r>
              <a:rPr lang="en-US" dirty="0"/>
              <a:t>(Llano Uplift GAM - GMA 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50E3F-8A95-6201-C197-DD60628A9F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0249"/>
            <a:ext cx="10515600" cy="4176713"/>
          </a:xfrm>
        </p:spPr>
        <p:txBody>
          <a:bodyPr>
            <a:normAutofit/>
          </a:bodyPr>
          <a:lstStyle/>
          <a:p>
            <a:r>
              <a:rPr lang="en-US" dirty="0"/>
              <a:t>Based on input received in 2016 </a:t>
            </a:r>
          </a:p>
          <a:p>
            <a:pPr lvl="1"/>
            <a:r>
              <a:rPr lang="en-US" dirty="0"/>
              <a:t>Essentially no increase in pumping from calibration period</a:t>
            </a:r>
          </a:p>
          <a:p>
            <a:r>
              <a:rPr lang="en-US" dirty="0"/>
              <a:t>Scenario 26.1 completed</a:t>
            </a:r>
          </a:p>
          <a:p>
            <a:pPr lvl="1"/>
            <a:r>
              <a:rPr lang="en-US" dirty="0"/>
              <a:t>TM 26-02 – April 17, 2026</a:t>
            </a:r>
          </a:p>
          <a:p>
            <a:r>
              <a:rPr lang="en-US" dirty="0"/>
              <a:t>Same input pumping as past rounds of joint planning</a:t>
            </a:r>
          </a:p>
          <a:p>
            <a:pPr lvl="1"/>
            <a:r>
              <a:rPr lang="en-US" dirty="0"/>
              <a:t>Simulation extended to 2080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1535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EB6103-2F5A-C675-646F-D3847AE5A4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C015731-F356-8AAC-7F11-5C30BDC686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705" y="2438400"/>
            <a:ext cx="4994898" cy="31842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8E0C881-C6FF-E6C8-EF59-B481A5EA1B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6350" y="2189429"/>
            <a:ext cx="4994898" cy="343321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2445E1D-2D83-2FB2-ECB7-2519DC04202F}"/>
              </a:ext>
            </a:extLst>
          </p:cNvPr>
          <p:cNvSpPr txBox="1"/>
          <p:nvPr/>
        </p:nvSpPr>
        <p:spPr>
          <a:xfrm>
            <a:off x="1599570" y="1600200"/>
            <a:ext cx="39089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Ellenburger-San Saba Aquifer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DC45C56-9F8B-B5C8-1A14-9CFC1595D01F}"/>
              </a:ext>
            </a:extLst>
          </p:cNvPr>
          <p:cNvSpPr txBox="1"/>
          <p:nvPr/>
        </p:nvSpPr>
        <p:spPr>
          <a:xfrm>
            <a:off x="8432800" y="1369367"/>
            <a:ext cx="2159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Hickory Aquifer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FDCF8D-E50D-427E-D5E1-B91B5FA89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04242"/>
          </a:xfrm>
        </p:spPr>
        <p:txBody>
          <a:bodyPr>
            <a:normAutofit fontScale="90000"/>
          </a:bodyPr>
          <a:lstStyle/>
          <a:p>
            <a:r>
              <a:rPr lang="en-US" dirty="0"/>
              <a:t>Past Pumping and Current MAG</a:t>
            </a:r>
            <a:br>
              <a:rPr lang="en-US" dirty="0"/>
            </a:br>
            <a:r>
              <a:rPr lang="en-US" sz="2700" b="1" i="1" dirty="0"/>
              <a:t>(Previously Presented at Meeting of March 18, 2026)</a:t>
            </a:r>
          </a:p>
        </p:txBody>
      </p:sp>
    </p:spTree>
    <p:extLst>
      <p:ext uri="{BB962C8B-B14F-4D97-AF65-F5344CB8AC3E}">
        <p14:creationId xmlns:p14="http://schemas.microsoft.com/office/powerpoint/2010/main" val="37376078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43D21-93FB-6C22-75A6-217B97951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 26.1</a:t>
            </a:r>
            <a:br>
              <a:rPr lang="en-US" dirty="0"/>
            </a:br>
            <a:r>
              <a:rPr lang="en-US" dirty="0"/>
              <a:t>Llano Uplift GAM Pumping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6ECB8B-998D-0486-C51D-589145E917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935" y="2536189"/>
            <a:ext cx="5496222" cy="216643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CA569E9-666B-897E-F879-13AF3C255E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1511" y="2536189"/>
            <a:ext cx="5501707" cy="235324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80F0B8D-3BCA-12A4-2FFF-31A764D4581D}"/>
              </a:ext>
            </a:extLst>
          </p:cNvPr>
          <p:cNvSpPr txBox="1"/>
          <p:nvPr/>
        </p:nvSpPr>
        <p:spPr>
          <a:xfrm>
            <a:off x="1538490" y="2163683"/>
            <a:ext cx="2969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Ellenburger-San Saba Aquifer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AE0A9A-AF7F-7F5F-B08F-E83B3545803D}"/>
              </a:ext>
            </a:extLst>
          </p:cNvPr>
          <p:cNvSpPr txBox="1"/>
          <p:nvPr/>
        </p:nvSpPr>
        <p:spPr>
          <a:xfrm>
            <a:off x="7867236" y="2163683"/>
            <a:ext cx="16643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Hickory Aquifer</a:t>
            </a:r>
          </a:p>
        </p:txBody>
      </p:sp>
    </p:spTree>
    <p:extLst>
      <p:ext uri="{BB962C8B-B14F-4D97-AF65-F5344CB8AC3E}">
        <p14:creationId xmlns:p14="http://schemas.microsoft.com/office/powerpoint/2010/main" val="24958324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F50A2-44B7-0928-B81E-10E1C9408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 26.1</a:t>
            </a:r>
            <a:br>
              <a:rPr lang="en-US" dirty="0"/>
            </a:br>
            <a:r>
              <a:rPr lang="en-US" dirty="0"/>
              <a:t>Llano Uplift GAM Average Drawdown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F54F7B-68C2-BE37-8ED8-6810D4C29F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639" y="2533015"/>
            <a:ext cx="5369171" cy="221809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FF71156-31E6-F535-A876-A6B263AC73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4657" y="2533015"/>
            <a:ext cx="4969461" cy="221809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8A91E2F-F70E-C226-2273-145A6D340FFB}"/>
              </a:ext>
            </a:extLst>
          </p:cNvPr>
          <p:cNvSpPr txBox="1"/>
          <p:nvPr/>
        </p:nvSpPr>
        <p:spPr>
          <a:xfrm>
            <a:off x="1538490" y="2163683"/>
            <a:ext cx="2969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Ellenburger-San Saba Aquifer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791766-DA3E-52D3-0ADE-ACCCF13F772B}"/>
              </a:ext>
            </a:extLst>
          </p:cNvPr>
          <p:cNvSpPr txBox="1"/>
          <p:nvPr/>
        </p:nvSpPr>
        <p:spPr>
          <a:xfrm>
            <a:off x="7867236" y="2163683"/>
            <a:ext cx="16643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Hickory Aquifer</a:t>
            </a:r>
          </a:p>
        </p:txBody>
      </p:sp>
    </p:spTree>
    <p:extLst>
      <p:ext uri="{BB962C8B-B14F-4D97-AF65-F5344CB8AC3E}">
        <p14:creationId xmlns:p14="http://schemas.microsoft.com/office/powerpoint/2010/main" val="4074781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5DC27-5D1C-645B-4DE9-2DE505F86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17783-296B-EC92-A05B-AA2A18701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DFC Comparison</a:t>
            </a:r>
          </a:p>
          <a:p>
            <a:r>
              <a:rPr lang="en-US" dirty="0"/>
              <a:t>Updated Calibration of Alternative GAM</a:t>
            </a:r>
          </a:p>
          <a:p>
            <a:r>
              <a:rPr lang="en-US" dirty="0"/>
              <a:t>Updated GAM Simulations</a:t>
            </a:r>
          </a:p>
          <a:p>
            <a:r>
              <a:rPr lang="en-US" dirty="0"/>
              <a:t>Draft Explanatory Report and Non-Relevant Documentation</a:t>
            </a:r>
          </a:p>
        </p:txBody>
      </p:sp>
    </p:spTree>
    <p:extLst>
      <p:ext uri="{BB962C8B-B14F-4D97-AF65-F5344CB8AC3E}">
        <p14:creationId xmlns:p14="http://schemas.microsoft.com/office/powerpoint/2010/main" val="11431734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B0223-17D2-918E-AB4B-5D20668D7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Updated GAM Simulations </a:t>
            </a:r>
            <a:br>
              <a:rPr lang="en-US" dirty="0"/>
            </a:br>
            <a:r>
              <a:rPr lang="en-US" dirty="0"/>
              <a:t>(ETP - GMA 3 and GMA 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FC50C-60A9-747E-3A9D-C4D3C3340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0249"/>
            <a:ext cx="10515600" cy="4176713"/>
          </a:xfrm>
        </p:spPr>
        <p:txBody>
          <a:bodyPr>
            <a:normAutofit/>
          </a:bodyPr>
          <a:lstStyle/>
          <a:p>
            <a:r>
              <a:rPr lang="en-US" dirty="0"/>
              <a:t>Updated Alternative GAM (Edwards-Trinity (Plateau), Pecos Valley, and Trinity Aquifers)</a:t>
            </a:r>
          </a:p>
          <a:p>
            <a:r>
              <a:rPr lang="en-US" dirty="0"/>
              <a:t>Three “initial” scenarios</a:t>
            </a:r>
          </a:p>
          <a:p>
            <a:pPr lvl="1"/>
            <a:r>
              <a:rPr lang="en-US" dirty="0"/>
              <a:t>Scenario 26.1 (same pumping as last round of joint planning)</a:t>
            </a:r>
          </a:p>
          <a:p>
            <a:pPr lvl="1"/>
            <a:r>
              <a:rPr lang="en-US" dirty="0"/>
              <a:t>Scenario 26.2 (Schleicher County pumping = 15,640 AF/yr)</a:t>
            </a:r>
          </a:p>
          <a:p>
            <a:pPr lvl="1"/>
            <a:r>
              <a:rPr lang="en-US" dirty="0"/>
              <a:t>Scenario 26.3 (Schleicher County pumping = 17,254 AF/yr)</a:t>
            </a:r>
          </a:p>
          <a:p>
            <a:r>
              <a:rPr lang="en-US" dirty="0"/>
              <a:t>Set up to run more scenarios today</a:t>
            </a:r>
          </a:p>
        </p:txBody>
      </p:sp>
    </p:spTree>
    <p:extLst>
      <p:ext uri="{BB962C8B-B14F-4D97-AF65-F5344CB8AC3E}">
        <p14:creationId xmlns:p14="http://schemas.microsoft.com/office/powerpoint/2010/main" val="21501284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401726A-511F-D899-0560-8B9BAF3AC7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9707" y="1607419"/>
            <a:ext cx="6122320" cy="314214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70E143A-24C0-0C4B-8DEE-57FE6820F93D}"/>
              </a:ext>
            </a:extLst>
          </p:cNvPr>
          <p:cNvSpPr txBox="1"/>
          <p:nvPr/>
        </p:nvSpPr>
        <p:spPr>
          <a:xfrm>
            <a:off x="228599" y="2147438"/>
            <a:ext cx="4795788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/>
              <a:t>Edwards-Trinity (Plateau) and Pecos Valley Aquifers – </a:t>
            </a:r>
          </a:p>
          <a:p>
            <a:endParaRPr lang="en-US" sz="3200" b="1" dirty="0"/>
          </a:p>
          <a:p>
            <a:r>
              <a:rPr lang="en-US" sz="3200" b="1" dirty="0"/>
              <a:t>All Counties (GMA 3)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8C97A4-F86F-65B3-8DB9-2A3E9AC8A639}"/>
              </a:ext>
            </a:extLst>
          </p:cNvPr>
          <p:cNvSpPr txBox="1"/>
          <p:nvPr/>
        </p:nvSpPr>
        <p:spPr>
          <a:xfrm>
            <a:off x="228599" y="6216133"/>
            <a:ext cx="6094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1" dirty="0">
                <a:solidFill>
                  <a:srgbClr val="FF0000"/>
                </a:solidFill>
              </a:rPr>
              <a:t>Previously Presented at Meeting of March 18, 2026</a:t>
            </a:r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0576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1E3C9D-85D9-2F99-AB9C-38E6B8E02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D8B6770-D355-4FB6-5C66-4783FBCB2A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3676" y="252568"/>
            <a:ext cx="5342467" cy="635286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66AB7DD-3814-E93F-D30B-0052AEED3D5C}"/>
              </a:ext>
            </a:extLst>
          </p:cNvPr>
          <p:cNvSpPr txBox="1"/>
          <p:nvPr/>
        </p:nvSpPr>
        <p:spPr>
          <a:xfrm>
            <a:off x="652631" y="1826717"/>
            <a:ext cx="4747142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/>
              <a:t>Edwards-Trinity (Plateau), Pecos Valley, and Trinity Aquifers – </a:t>
            </a:r>
          </a:p>
          <a:p>
            <a:endParaRPr lang="en-US" sz="3200" b="1" dirty="0"/>
          </a:p>
          <a:p>
            <a:r>
              <a:rPr lang="en-US" sz="3200" b="1" dirty="0"/>
              <a:t>Relevant Counties (GMA 7)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E13506B-8766-DF79-6BC6-6D1337BD26AE}"/>
              </a:ext>
            </a:extLst>
          </p:cNvPr>
          <p:cNvSpPr txBox="1"/>
          <p:nvPr/>
        </p:nvSpPr>
        <p:spPr>
          <a:xfrm>
            <a:off x="228599" y="6216133"/>
            <a:ext cx="6094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1" dirty="0">
                <a:solidFill>
                  <a:srgbClr val="FF0000"/>
                </a:solidFill>
              </a:rPr>
              <a:t>Previously Presented at Meeting of March 18, 2026</a:t>
            </a:r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844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FC3E2-87F0-BEB9-FDDC-8B023F194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GMA 3 Results</a:t>
            </a:r>
            <a:br>
              <a:rPr lang="en-US" dirty="0"/>
            </a:br>
            <a:r>
              <a:rPr lang="en-US" dirty="0"/>
              <a:t>Tech Memo 26-01 (April 18, 2026)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B9B7199-98D4-202D-D0CC-E4A85C133C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9434" y="2269087"/>
            <a:ext cx="6173574" cy="246316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CC83C73-F8C3-52C3-57F2-8AB535E474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004" y="2461457"/>
            <a:ext cx="4461932" cy="286468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F7D7429-8936-3768-E020-B0DBB3F992E0}"/>
              </a:ext>
            </a:extLst>
          </p:cNvPr>
          <p:cNvSpPr txBox="1"/>
          <p:nvPr/>
        </p:nvSpPr>
        <p:spPr>
          <a:xfrm>
            <a:off x="2148444" y="2092125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Pumping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932D4C-4B7D-4B03-0008-20C41C344BF1}"/>
              </a:ext>
            </a:extLst>
          </p:cNvPr>
          <p:cNvSpPr txBox="1"/>
          <p:nvPr/>
        </p:nvSpPr>
        <p:spPr>
          <a:xfrm>
            <a:off x="7580267" y="1795221"/>
            <a:ext cx="2051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Average Drawdown</a:t>
            </a:r>
          </a:p>
        </p:txBody>
      </p:sp>
    </p:spTree>
    <p:extLst>
      <p:ext uri="{BB962C8B-B14F-4D97-AF65-F5344CB8AC3E}">
        <p14:creationId xmlns:p14="http://schemas.microsoft.com/office/powerpoint/2010/main" val="35101955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093CD-6CF4-B53C-99F6-A4DF849F5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GMA 7 Results</a:t>
            </a:r>
            <a:br>
              <a:rPr lang="en-US" dirty="0"/>
            </a:br>
            <a:r>
              <a:rPr lang="en-US" dirty="0"/>
              <a:t>Tech Memo 26-03 (April 18, 2026)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E2282B7-9C2A-4F61-E54F-2E9D365E3B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6100" y="2007036"/>
            <a:ext cx="3947795" cy="431292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8C08C2C-526A-BE10-1925-E1A7420DD0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174" y="2018784"/>
            <a:ext cx="4181475" cy="42894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F5286A1-68F6-3754-E2C0-99115EDE21EE}"/>
              </a:ext>
            </a:extLst>
          </p:cNvPr>
          <p:cNvSpPr txBox="1"/>
          <p:nvPr/>
        </p:nvSpPr>
        <p:spPr>
          <a:xfrm>
            <a:off x="222211" y="6308209"/>
            <a:ext cx="7831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Note: Decadal Average Drawdown included in TM 26-03 (HB 2078 Requirement)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DD75AA-5D47-F2CB-1929-32A45893E419}"/>
              </a:ext>
            </a:extLst>
          </p:cNvPr>
          <p:cNvSpPr txBox="1"/>
          <p:nvPr/>
        </p:nvSpPr>
        <p:spPr>
          <a:xfrm>
            <a:off x="2243385" y="1690688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Pumping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4B3915-8D87-2C3D-5191-BE8CB771B105}"/>
              </a:ext>
            </a:extLst>
          </p:cNvPr>
          <p:cNvSpPr txBox="1"/>
          <p:nvPr/>
        </p:nvSpPr>
        <p:spPr>
          <a:xfrm>
            <a:off x="7474043" y="1664196"/>
            <a:ext cx="2051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Average Drawdown</a:t>
            </a:r>
          </a:p>
        </p:txBody>
      </p:sp>
    </p:spTree>
    <p:extLst>
      <p:ext uri="{BB962C8B-B14F-4D97-AF65-F5344CB8AC3E}">
        <p14:creationId xmlns:p14="http://schemas.microsoft.com/office/powerpoint/2010/main" val="16699063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E2CC2F-1181-26A8-C3C0-1D1BE74870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F802A-A683-F2B8-45CA-9EB763733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54F57-01C5-9F69-8ACD-D5CBC10780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DFC Comparison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Updated Calibration of Alternative GAM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Updated GAM Simulations</a:t>
            </a:r>
          </a:p>
          <a:p>
            <a:r>
              <a:rPr lang="en-US" dirty="0"/>
              <a:t>Draft Explanatory Report and Non-Relevant Documentation</a:t>
            </a:r>
          </a:p>
        </p:txBody>
      </p:sp>
    </p:spTree>
    <p:extLst>
      <p:ext uri="{BB962C8B-B14F-4D97-AF65-F5344CB8AC3E}">
        <p14:creationId xmlns:p14="http://schemas.microsoft.com/office/powerpoint/2010/main" val="16471060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70DE4-0C32-58BC-8A3D-493CCFB4A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Draft Explanatory Reports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14299-EAB6-F33D-B80C-D0178EA8B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GMA 3</a:t>
            </a:r>
          </a:p>
          <a:p>
            <a:pPr lvl="1"/>
            <a:r>
              <a:rPr lang="en-US" dirty="0"/>
              <a:t>Edwards-Trinity (Plateau) and Pecos Valley Aquifers</a:t>
            </a:r>
          </a:p>
          <a:p>
            <a:r>
              <a:rPr lang="en-US" dirty="0"/>
              <a:t>GMA 7</a:t>
            </a:r>
          </a:p>
          <a:p>
            <a:pPr lvl="1"/>
            <a:r>
              <a:rPr lang="en-US" dirty="0"/>
              <a:t>Edwards-Trinity (Plateau), Pecos Valley, and Trinity Aquifers</a:t>
            </a:r>
          </a:p>
          <a:p>
            <a:pPr lvl="1"/>
            <a:r>
              <a:rPr lang="en-US" dirty="0"/>
              <a:t>Llano Uplift Aquifers</a:t>
            </a:r>
          </a:p>
          <a:p>
            <a:r>
              <a:rPr lang="en-US" dirty="0"/>
              <a:t>To be completed once a proposed DFC is adopted</a:t>
            </a:r>
          </a:p>
          <a:p>
            <a:pPr lvl="1"/>
            <a:r>
              <a:rPr lang="en-US" dirty="0"/>
              <a:t>Statute does not require them until end of process</a:t>
            </a:r>
          </a:p>
          <a:p>
            <a:pPr lvl="1"/>
            <a:r>
              <a:rPr lang="en-US" dirty="0"/>
              <a:t>To be completed by end of June</a:t>
            </a:r>
          </a:p>
        </p:txBody>
      </p:sp>
    </p:spTree>
    <p:extLst>
      <p:ext uri="{BB962C8B-B14F-4D97-AF65-F5344CB8AC3E}">
        <p14:creationId xmlns:p14="http://schemas.microsoft.com/office/powerpoint/2010/main" val="18388535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5522F-E771-E2D6-E1F9-5563A6269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Non-Relevant Documentation – GMA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CF6F5-9210-A295-E809-8890D70E41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Existing documentation for:</a:t>
            </a:r>
          </a:p>
          <a:p>
            <a:pPr lvl="1"/>
            <a:r>
              <a:rPr lang="en-US" dirty="0"/>
              <a:t>Igneous Aquifer</a:t>
            </a:r>
          </a:p>
          <a:p>
            <a:pPr lvl="1"/>
            <a:r>
              <a:rPr lang="en-US" dirty="0"/>
              <a:t>Ogallala Aquifer</a:t>
            </a:r>
          </a:p>
          <a:p>
            <a:r>
              <a:rPr lang="en-US" dirty="0"/>
              <a:t>New documentation for:</a:t>
            </a:r>
          </a:p>
          <a:p>
            <a:pPr lvl="1"/>
            <a:r>
              <a:rPr lang="en-US" dirty="0"/>
              <a:t>Capitan Reef Complex Aquifer</a:t>
            </a:r>
          </a:p>
          <a:p>
            <a:pPr lvl="1"/>
            <a:r>
              <a:rPr lang="en-US" dirty="0"/>
              <a:t>Dockum Aquifer</a:t>
            </a:r>
          </a:p>
          <a:p>
            <a:pPr lvl="1"/>
            <a:r>
              <a:rPr lang="en-US" dirty="0"/>
              <a:t>Rustler Aquifer</a:t>
            </a:r>
          </a:p>
          <a:p>
            <a:r>
              <a:rPr lang="en-US" dirty="0"/>
              <a:t>To be completed by end of June</a:t>
            </a:r>
          </a:p>
        </p:txBody>
      </p:sp>
    </p:spTree>
    <p:extLst>
      <p:ext uri="{BB962C8B-B14F-4D97-AF65-F5344CB8AC3E}">
        <p14:creationId xmlns:p14="http://schemas.microsoft.com/office/powerpoint/2010/main" val="29265528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87612-ECCC-FDA8-9DF2-95C173923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A865E-39DD-D927-BE01-D4CFB5F87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Non-Relevant Documentation – GMA 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C7BB8-2098-4657-1C45-820567CF81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Existing documentation for:</a:t>
            </a:r>
          </a:p>
          <a:p>
            <a:pPr lvl="1"/>
            <a:r>
              <a:rPr lang="en-US" dirty="0"/>
              <a:t>Blaine Aquifer</a:t>
            </a:r>
          </a:p>
          <a:p>
            <a:pPr lvl="1"/>
            <a:r>
              <a:rPr lang="en-US" dirty="0"/>
              <a:t>Cross Timbers Aquifer</a:t>
            </a:r>
          </a:p>
          <a:p>
            <a:pPr lvl="1"/>
            <a:r>
              <a:rPr lang="en-US" dirty="0"/>
              <a:t>Igneous Aquifer</a:t>
            </a:r>
          </a:p>
          <a:p>
            <a:pPr lvl="1"/>
            <a:r>
              <a:rPr lang="en-US" dirty="0"/>
              <a:t>Lipan Aquifer</a:t>
            </a:r>
          </a:p>
          <a:p>
            <a:pPr lvl="1"/>
            <a:r>
              <a:rPr lang="en-US" dirty="0"/>
              <a:t>Seymour Aquifer</a:t>
            </a:r>
          </a:p>
          <a:p>
            <a:r>
              <a:rPr lang="en-US" dirty="0"/>
              <a:t>New documentation for:</a:t>
            </a:r>
          </a:p>
          <a:p>
            <a:pPr lvl="1"/>
            <a:r>
              <a:rPr lang="en-US" dirty="0"/>
              <a:t>Capitan Reef Complex Aquifer</a:t>
            </a:r>
          </a:p>
          <a:p>
            <a:pPr lvl="1"/>
            <a:r>
              <a:rPr lang="en-US" dirty="0"/>
              <a:t>Dockum Aquifer</a:t>
            </a:r>
          </a:p>
          <a:p>
            <a:pPr lvl="1"/>
            <a:r>
              <a:rPr lang="en-US" dirty="0"/>
              <a:t>Ogallala Aquifer</a:t>
            </a:r>
          </a:p>
          <a:p>
            <a:pPr lvl="1"/>
            <a:r>
              <a:rPr lang="en-US" dirty="0"/>
              <a:t>Rustler Aquifer</a:t>
            </a:r>
          </a:p>
          <a:p>
            <a:r>
              <a:rPr lang="en-US" dirty="0"/>
              <a:t>To be completed by end of June</a:t>
            </a:r>
          </a:p>
        </p:txBody>
      </p:sp>
    </p:spTree>
    <p:extLst>
      <p:ext uri="{BB962C8B-B14F-4D97-AF65-F5344CB8AC3E}">
        <p14:creationId xmlns:p14="http://schemas.microsoft.com/office/powerpoint/2010/main" val="3096080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3D7D9-A31F-D465-977F-4BD1951E8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Workplan/Schedule/Budget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411029-934A-3B0F-DAE7-18B43B7010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GMA 3 Budget and Invoice</a:t>
            </a:r>
          </a:p>
          <a:p>
            <a:r>
              <a:rPr lang="en-US" dirty="0"/>
              <a:t>GMA 7 Budget and Invoice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734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DC3C1-F68A-323A-E685-4354BB59FC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C5567-72CA-8A6C-EFA4-C87061A28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1C5245-9C41-5F10-EA1C-BB1BE8704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DFC Comparison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Updated Calibration of Alternative GAM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Updated GAM Simulations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Draft Explanatory Report and Non-Relevant Documentation</a:t>
            </a:r>
          </a:p>
        </p:txBody>
      </p:sp>
    </p:spTree>
    <p:extLst>
      <p:ext uri="{BB962C8B-B14F-4D97-AF65-F5344CB8AC3E}">
        <p14:creationId xmlns:p14="http://schemas.microsoft.com/office/powerpoint/2010/main" val="1940512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E9DA14-ABCB-7874-6280-D16E8ACBEF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C2A485A-306F-067B-9825-D9A8741B7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Budget Progress (GMA 3)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BA3AD3D-54BC-46D4-EBB0-603B0326F7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762" y="1505190"/>
            <a:ext cx="11093825" cy="4773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3097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9191D5-0CCE-AB90-D148-64660995C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Budget Progress (GMA 7)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BA3512E-9F9C-3F5F-E51B-5716E4BDC8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330" y="1433761"/>
            <a:ext cx="10766225" cy="4829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5638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CF3E95-C7E7-D558-B652-F0763AA920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AAB8F-852E-490D-8B35-A24BD2C66991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382616" y="973448"/>
            <a:ext cx="5426766" cy="1939925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/>
              <a:t>Questions/Discussion</a:t>
            </a:r>
            <a:br>
              <a:rPr lang="en-US" sz="4400" b="1" dirty="0"/>
            </a:br>
            <a:br>
              <a:rPr lang="en-US" sz="4400" b="1" dirty="0"/>
            </a:br>
            <a:r>
              <a:rPr lang="en-US" sz="3600" dirty="0"/>
              <a:t>Bill Hutchison</a:t>
            </a:r>
            <a:br>
              <a:rPr lang="en-US" sz="4400" b="1" dirty="0"/>
            </a:br>
            <a:r>
              <a:rPr lang="en-US" sz="2000" b="1" dirty="0">
                <a:hlinkClick r:id="rId2"/>
              </a:rPr>
              <a:t>billhutch@texasgw.com</a:t>
            </a:r>
            <a:br>
              <a:rPr lang="en-US" sz="4400" b="1" dirty="0"/>
            </a:br>
            <a:endParaRPr lang="en-US" sz="44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96CEE5-9B83-04AF-A98D-A37DD80557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8816" y="2696557"/>
            <a:ext cx="8514368" cy="3843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82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3AE6A-85FD-E6CA-4DFF-C6CDC1737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DFC Comparison (GMA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8F36D-59FA-E370-88FD-06BEEDA8BF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Complete </a:t>
            </a:r>
          </a:p>
          <a:p>
            <a:pPr lvl="1"/>
            <a:r>
              <a:rPr lang="en-US" dirty="0"/>
              <a:t>GMA 3 Technical Memorandum 25-01 (Draft - September 5, 2025)</a:t>
            </a:r>
          </a:p>
          <a:p>
            <a:pPr lvl="1"/>
            <a:r>
              <a:rPr lang="en-US" dirty="0"/>
              <a:t>Presented results at GMA 3 meeting on October 22, 2025</a:t>
            </a:r>
          </a:p>
          <a:p>
            <a:r>
              <a:rPr lang="en-US" dirty="0"/>
              <a:t>Summary of Findings:</a:t>
            </a:r>
          </a:p>
          <a:p>
            <a:pPr lvl="1"/>
            <a:r>
              <a:rPr lang="en-US" dirty="0"/>
              <a:t>Capitan Reef Complex Aquifer</a:t>
            </a:r>
          </a:p>
          <a:p>
            <a:pPr lvl="2"/>
            <a:r>
              <a:rPr lang="en-US" dirty="0"/>
              <a:t>Recommended classification as not relevant for purposes of joint planning</a:t>
            </a:r>
          </a:p>
          <a:p>
            <a:pPr lvl="1"/>
            <a:r>
              <a:rPr lang="en-US" dirty="0"/>
              <a:t>Dockum Aquifer</a:t>
            </a:r>
          </a:p>
          <a:p>
            <a:pPr lvl="2"/>
            <a:r>
              <a:rPr lang="en-US" dirty="0"/>
              <a:t>Recommended classification as not relevant for purposes of joint planning</a:t>
            </a:r>
          </a:p>
          <a:p>
            <a:pPr lvl="1"/>
            <a:r>
              <a:rPr lang="en-US" dirty="0"/>
              <a:t>Edwards-Trinity (Plateau) and Pecos Valley Aquifers </a:t>
            </a:r>
          </a:p>
          <a:p>
            <a:pPr lvl="2"/>
            <a:r>
              <a:rPr lang="en-US" dirty="0"/>
              <a:t>Recommended update to Alternative GAM calibration (Pecos and Reeves counties)</a:t>
            </a:r>
          </a:p>
          <a:p>
            <a:pPr lvl="1"/>
            <a:r>
              <a:rPr lang="en-US" dirty="0"/>
              <a:t>Rustler Aquifer</a:t>
            </a:r>
          </a:p>
          <a:p>
            <a:pPr lvl="2"/>
            <a:r>
              <a:rPr lang="en-US" dirty="0"/>
              <a:t>Recommended classification as not relevant for purposes of joint planning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13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89B3EE4-3333-9CB9-729C-A97F35872F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861" y="2107802"/>
            <a:ext cx="10843141" cy="2949973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7F5E88C5-EBB2-32E5-9FD1-51DF2765E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GMA 3 DFC Comparison</a:t>
            </a:r>
          </a:p>
        </p:txBody>
      </p:sp>
    </p:spTree>
    <p:extLst>
      <p:ext uri="{BB962C8B-B14F-4D97-AF65-F5344CB8AC3E}">
        <p14:creationId xmlns:p14="http://schemas.microsoft.com/office/powerpoint/2010/main" val="717288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F604C-C926-FEE1-576F-D5361B07D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DFC Comparison (Phase 1 - GMA 7)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C1CEE-DE66-9EB9-0EE7-CB03E6E69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Presented at GMA 7 meeting of August 14, 2025</a:t>
            </a:r>
          </a:p>
          <a:p>
            <a:r>
              <a:rPr lang="en-US" dirty="0"/>
              <a:t>Summary of Findings</a:t>
            </a:r>
          </a:p>
          <a:p>
            <a:pPr lvl="1"/>
            <a:r>
              <a:rPr lang="en-US" dirty="0"/>
              <a:t>Capitan Reef Complex Aquifer</a:t>
            </a:r>
          </a:p>
          <a:p>
            <a:pPr lvl="2"/>
            <a:r>
              <a:rPr lang="en-US" dirty="0"/>
              <a:t>Recommended classification as not relevant for purposes of joint planning</a:t>
            </a:r>
          </a:p>
          <a:p>
            <a:pPr lvl="1"/>
            <a:r>
              <a:rPr lang="en-US" dirty="0"/>
              <a:t>Edwards-Trinity (Plateau), Pecos Valley, and Trinity Aquifers</a:t>
            </a:r>
          </a:p>
          <a:p>
            <a:pPr lvl="2"/>
            <a:r>
              <a:rPr lang="en-US" dirty="0"/>
              <a:t>Recommended Phase 2 (GCD data and interpolated baselines) </a:t>
            </a:r>
          </a:p>
          <a:p>
            <a:pPr lvl="2"/>
            <a:r>
              <a:rPr lang="en-US" dirty="0"/>
              <a:t>Recommended update of Alternative GAM</a:t>
            </a:r>
          </a:p>
          <a:p>
            <a:pPr lvl="2"/>
            <a:r>
              <a:rPr lang="en-US" dirty="0"/>
              <a:t>Recommended update of MAG approach for Kinney County</a:t>
            </a:r>
          </a:p>
          <a:p>
            <a:pPr lvl="2"/>
            <a:r>
              <a:rPr lang="en-US" dirty="0"/>
              <a:t>Recommended classification of Val Verde County as not relevant for purposes of joint planning</a:t>
            </a:r>
          </a:p>
        </p:txBody>
      </p:sp>
    </p:spTree>
    <p:extLst>
      <p:ext uri="{BB962C8B-B14F-4D97-AF65-F5344CB8AC3E}">
        <p14:creationId xmlns:p14="http://schemas.microsoft.com/office/powerpoint/2010/main" val="1005527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8336F-6A8D-13E5-9C9B-0C15B28FDB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B9541-FC87-CCFC-2863-5428283E8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DFC Comparison (Phase 1 - GMA 7)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A80F9-6782-AAB5-C76F-8AB76A009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Presented at GMA 7 meeting of August 14, 2025</a:t>
            </a:r>
          </a:p>
          <a:p>
            <a:r>
              <a:rPr lang="en-US" dirty="0"/>
              <a:t>Summary of Findings</a:t>
            </a:r>
          </a:p>
          <a:p>
            <a:pPr lvl="1"/>
            <a:r>
              <a:rPr lang="en-US" dirty="0"/>
              <a:t>High Plains Aquifer System (Dockum and Ogallala Aquifers)</a:t>
            </a:r>
          </a:p>
          <a:p>
            <a:pPr lvl="2"/>
            <a:r>
              <a:rPr lang="en-US" dirty="0"/>
              <a:t>Recommended classification as not relevant for purposes of joint planning</a:t>
            </a:r>
          </a:p>
          <a:p>
            <a:pPr lvl="1"/>
            <a:r>
              <a:rPr lang="en-US" dirty="0"/>
              <a:t>Llano Uplift Aquifers</a:t>
            </a:r>
          </a:p>
          <a:p>
            <a:pPr lvl="2"/>
            <a:r>
              <a:rPr lang="en-US" dirty="0"/>
              <a:t>Marble Falls Aquifer: recommended keeping classification as not relevant for purposes of joint planning</a:t>
            </a:r>
          </a:p>
          <a:p>
            <a:pPr lvl="2"/>
            <a:r>
              <a:rPr lang="en-US" dirty="0"/>
              <a:t>Ellenburger-San Saba and Hickory Aquifers: recommended Phase 2 (GCD data and interpolated baselines) </a:t>
            </a:r>
          </a:p>
          <a:p>
            <a:pPr lvl="1"/>
            <a:r>
              <a:rPr lang="en-US" dirty="0"/>
              <a:t>Rustler Aquifer</a:t>
            </a:r>
          </a:p>
          <a:p>
            <a:pPr lvl="2"/>
            <a:r>
              <a:rPr lang="en-US" dirty="0"/>
              <a:t>Recommended classification as not relevant for purposes of joint planning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792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5ECA5-0EF7-2B66-0A53-BB4C4B2FE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DFC Comparison (Phase 2 – GMA 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4F7ADE-8CC4-1A8F-E330-777E4DACF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Complete</a:t>
            </a:r>
          </a:p>
          <a:p>
            <a:pPr lvl="1"/>
            <a:r>
              <a:rPr lang="en-US" dirty="0"/>
              <a:t>GMA 7 Technical Memorandum 26-01 (Draft – April 16, 2026)</a:t>
            </a:r>
          </a:p>
          <a:p>
            <a:r>
              <a:rPr lang="en-US" dirty="0"/>
              <a:t>Initial work presented at GMA 7 meeting of November 6, 2025</a:t>
            </a:r>
          </a:p>
          <a:p>
            <a:pPr lvl="1"/>
            <a:r>
              <a:rPr lang="en-US" dirty="0"/>
              <a:t>Updated with GCD data (Irion and Sterling counties)</a:t>
            </a:r>
          </a:p>
          <a:p>
            <a:r>
              <a:rPr lang="en-US" dirty="0"/>
              <a:t>Work on Edwards-Trinity (Plateau), Pecos Valley, and Trinity Aquifers complete</a:t>
            </a:r>
          </a:p>
          <a:p>
            <a:pPr lvl="1"/>
            <a:r>
              <a:rPr lang="en-US" dirty="0"/>
              <a:t>Updated with GCD data (Irion and Sterling counties – 11/6/2025 GMA 7 meeting)</a:t>
            </a:r>
          </a:p>
          <a:p>
            <a:pPr lvl="1"/>
            <a:r>
              <a:rPr lang="en-US" dirty="0"/>
              <a:t>Updated with baseline interpolations (TWDB data) – 3/18/2026 GMA 7 meeting</a:t>
            </a:r>
          </a:p>
          <a:p>
            <a:r>
              <a:rPr lang="en-US" dirty="0"/>
              <a:t>Work on Llano Uplift (Hickory) complete</a:t>
            </a:r>
          </a:p>
          <a:p>
            <a:pPr lvl="1"/>
            <a:r>
              <a:rPr lang="en-US" dirty="0"/>
              <a:t>Updated with baseline interpolations (TWDB data)</a:t>
            </a:r>
          </a:p>
          <a:p>
            <a:pPr lvl="1"/>
            <a:r>
              <a:rPr lang="en-US" dirty="0"/>
              <a:t>No additional data from Hickory Aquifer available (City of San Angelo)</a:t>
            </a:r>
          </a:p>
        </p:txBody>
      </p:sp>
    </p:spTree>
    <p:extLst>
      <p:ext uri="{BB962C8B-B14F-4D97-AF65-F5344CB8AC3E}">
        <p14:creationId xmlns:p14="http://schemas.microsoft.com/office/powerpoint/2010/main" val="596019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CF1BF57-ECDB-0FB1-7CA5-0E2BD9CE96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0539" y="243855"/>
            <a:ext cx="6924228" cy="63702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0DD2C4B-3211-6D62-A8FE-ED55B86EF65A}"/>
              </a:ext>
            </a:extLst>
          </p:cNvPr>
          <p:cNvSpPr txBox="1"/>
          <p:nvPr/>
        </p:nvSpPr>
        <p:spPr>
          <a:xfrm>
            <a:off x="330199" y="1828800"/>
            <a:ext cx="327515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Drawdown Comparison: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Edwards-Trinity (Plateau), Pecos Valley, Trinity Aquifers</a:t>
            </a:r>
          </a:p>
        </p:txBody>
      </p:sp>
    </p:spTree>
    <p:extLst>
      <p:ext uri="{BB962C8B-B14F-4D97-AF65-F5344CB8AC3E}">
        <p14:creationId xmlns:p14="http://schemas.microsoft.com/office/powerpoint/2010/main" val="3214424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15607</TotalTime>
  <Words>981</Words>
  <Application>Microsoft Office PowerPoint</Application>
  <PresentationFormat>Widescreen</PresentationFormat>
  <Paragraphs>155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Calibri Light</vt:lpstr>
      <vt:lpstr>Office 2013 - 2022 Theme</vt:lpstr>
      <vt:lpstr>Agenda Item 6: DFC Comparison Updated Calibration of Alternative GAM Updated GAM Simulations Draft Explanatory Reports and Non-Relevant Documentation</vt:lpstr>
      <vt:lpstr>Topics</vt:lpstr>
      <vt:lpstr>Topics</vt:lpstr>
      <vt:lpstr>DFC Comparison (GMA 3)</vt:lpstr>
      <vt:lpstr>GMA 3 DFC Comparison</vt:lpstr>
      <vt:lpstr>DFC Comparison (Phase 1 - GMA 7) (1)</vt:lpstr>
      <vt:lpstr>DFC Comparison (Phase 1 - GMA 7) (2)</vt:lpstr>
      <vt:lpstr>DFC Comparison (Phase 2 – GMA 7)</vt:lpstr>
      <vt:lpstr>PowerPoint Presentation</vt:lpstr>
      <vt:lpstr>PowerPoint Presentation</vt:lpstr>
      <vt:lpstr>PowerPoint Presentation</vt:lpstr>
      <vt:lpstr>PowerPoint Presentation</vt:lpstr>
      <vt:lpstr>Topics</vt:lpstr>
      <vt:lpstr>Updated Calibration of Alternative GAM (GMA 3 and GMA 7)</vt:lpstr>
      <vt:lpstr>Topics</vt:lpstr>
      <vt:lpstr>Updated GAM Simulations  (Llano Uplift GAM - GMA 7)</vt:lpstr>
      <vt:lpstr>Past Pumping and Current MAG (Previously Presented at Meeting of March 18, 2026)</vt:lpstr>
      <vt:lpstr>Scenario 26.1 Llano Uplift GAM Pumping</vt:lpstr>
      <vt:lpstr>Scenario 26.1 Llano Uplift GAM Average Drawdown</vt:lpstr>
      <vt:lpstr>Updated GAM Simulations  (ETP - GMA 3 and GMA 7)</vt:lpstr>
      <vt:lpstr>PowerPoint Presentation</vt:lpstr>
      <vt:lpstr>PowerPoint Presentation</vt:lpstr>
      <vt:lpstr>GMA 3 Results Tech Memo 26-01 (April 18, 2026) </vt:lpstr>
      <vt:lpstr>GMA 7 Results Tech Memo 26-03 (April 18, 2026)</vt:lpstr>
      <vt:lpstr>Topics</vt:lpstr>
      <vt:lpstr>Draft Explanatory Reports</vt:lpstr>
      <vt:lpstr>Non-Relevant Documentation – GMA 3</vt:lpstr>
      <vt:lpstr>Non-Relevant Documentation – GMA 7</vt:lpstr>
      <vt:lpstr>Workplan/Schedule/Budget</vt:lpstr>
      <vt:lpstr>Current Budget Progress (GMA 3)</vt:lpstr>
      <vt:lpstr>Current Budget Progress (GMA 7)</vt:lpstr>
      <vt:lpstr>Questions/Discussion  Bill Hutchison billhutch@texasgw.com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Hypothetical Example of Average Drawdown</dc:title>
  <dc:creator>Bill Hutchison</dc:creator>
  <cp:lastModifiedBy>Bill Hutchison</cp:lastModifiedBy>
  <cp:revision>197</cp:revision>
  <dcterms:created xsi:type="dcterms:W3CDTF">2015-10-13T12:59:02Z</dcterms:created>
  <dcterms:modified xsi:type="dcterms:W3CDTF">2026-04-18T21:30:23Z</dcterms:modified>
</cp:coreProperties>
</file>