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4"/>
  </p:notesMasterIdLst>
  <p:sldIdLst>
    <p:sldId id="256" r:id="rId2"/>
    <p:sldId id="454" r:id="rId3"/>
    <p:sldId id="462" r:id="rId4"/>
    <p:sldId id="455" r:id="rId5"/>
    <p:sldId id="468" r:id="rId6"/>
    <p:sldId id="456" r:id="rId7"/>
    <p:sldId id="457" r:id="rId8"/>
    <p:sldId id="458" r:id="rId9"/>
    <p:sldId id="477" r:id="rId10"/>
    <p:sldId id="478" r:id="rId11"/>
    <p:sldId id="459" r:id="rId12"/>
    <p:sldId id="460" r:id="rId13"/>
    <p:sldId id="461" r:id="rId14"/>
    <p:sldId id="469" r:id="rId15"/>
    <p:sldId id="463" r:id="rId16"/>
    <p:sldId id="467" r:id="rId17"/>
    <p:sldId id="464" r:id="rId18"/>
    <p:sldId id="470" r:id="rId19"/>
    <p:sldId id="480" r:id="rId20"/>
    <p:sldId id="471" r:id="rId21"/>
    <p:sldId id="472" r:id="rId22"/>
    <p:sldId id="473" r:id="rId23"/>
    <p:sldId id="474" r:id="rId24"/>
    <p:sldId id="481" r:id="rId25"/>
    <p:sldId id="466" r:id="rId26"/>
    <p:sldId id="465" r:id="rId27"/>
    <p:sldId id="475" r:id="rId28"/>
    <p:sldId id="476" r:id="rId29"/>
    <p:sldId id="403" r:id="rId30"/>
    <p:sldId id="479" r:id="rId31"/>
    <p:sldId id="400" r:id="rId32"/>
    <p:sldId id="41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0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DBB1C-5078-4D7F-8AA6-FC59827AE26A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6EE8A-CD75-4BF7-8050-6BA414E86E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CAA36-0A9C-407D-92CA-FA5F33DCE5DC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9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FF0F-5FA4-40EE-A071-938EF42A1328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83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75431-E72F-4B6C-947C-7E2C3900D35A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7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EBBCA-337D-46B5-A95F-FCAE1BDF0B2D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5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6295-C7F0-4A33-BA77-65910A3C2CF5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5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C3318-2DBD-4435-91E7-13580845063E}" type="datetime1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77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B41B-A9DA-45AC-8442-87D7E0075249}" type="datetime1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0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4F244-B533-4748-A3F7-961569FBD37D}" type="datetime1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3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02BE-B617-47BC-B435-BA0ED6B676D3}" type="datetime1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41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6C2E-4C8B-4471-B871-D04C4D6EEC8A}" type="datetime1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871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2861-100E-4A1E-B121-AD601AE0220A}" type="datetime1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3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11344-8AA0-436B-B07E-452E4F1C9010}" type="datetime1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87EE-A882-4462-9663-0DE6CC010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96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mailto:billhutch@texasgw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C5D94CE-9CD2-FBFB-84E8-02FED4B07BE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898232" y="3555121"/>
            <a:ext cx="3214837" cy="29158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D77C7D-7AAF-E223-6D08-9CA44716E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875" y="827310"/>
            <a:ext cx="11299986" cy="1940409"/>
          </a:xfrm>
        </p:spPr>
        <p:txBody>
          <a:bodyPr>
            <a:noAutofit/>
          </a:bodyPr>
          <a:lstStyle/>
          <a:p>
            <a:r>
              <a:rPr lang="en-US" sz="3600" b="1" dirty="0"/>
              <a:t>Agenda Item 7:</a:t>
            </a:r>
            <a:br>
              <a:rPr lang="en-US" sz="3600" b="1" dirty="0"/>
            </a:br>
            <a:r>
              <a:rPr lang="en-US" sz="3600" b="1" dirty="0"/>
              <a:t>DFC Comparison</a:t>
            </a:r>
            <a:br>
              <a:rPr lang="en-US" sz="3600" b="1" dirty="0"/>
            </a:br>
            <a:r>
              <a:rPr lang="en-US" sz="3600" b="1" dirty="0"/>
              <a:t>Updated Calibration of Alternative GAM</a:t>
            </a:r>
            <a:br>
              <a:rPr lang="en-US" sz="3600" b="1" dirty="0"/>
            </a:br>
            <a:r>
              <a:rPr lang="en-US" sz="3600" b="1" dirty="0"/>
              <a:t>Updated GAM Simulations</a:t>
            </a:r>
            <a:br>
              <a:rPr lang="en-US" sz="3600" b="1" dirty="0"/>
            </a:br>
            <a:r>
              <a:rPr lang="en-US" sz="3600" b="1" dirty="0"/>
              <a:t>Draft Explanatory Reports and Non-Relevant Documentation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4B5223-FC02-72E4-94AF-B3BDE07069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9205" y="4594650"/>
            <a:ext cx="4526766" cy="1655762"/>
          </a:xfrm>
        </p:spPr>
        <p:txBody>
          <a:bodyPr>
            <a:noAutofit/>
          </a:bodyPr>
          <a:lstStyle/>
          <a:p>
            <a:r>
              <a:rPr lang="en-US" sz="2800" dirty="0"/>
              <a:t>Bill Hutchison</a:t>
            </a:r>
          </a:p>
          <a:p>
            <a:r>
              <a:rPr lang="en-US" sz="2800" dirty="0"/>
              <a:t>GMA 3 and 7 Joint Meeting</a:t>
            </a:r>
          </a:p>
          <a:p>
            <a:r>
              <a:rPr lang="en-US" sz="2800" dirty="0"/>
              <a:t>March 18, 2026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C6B41C-3B20-E4F0-8CC3-8A31F7E868FE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27259" y="3561347"/>
            <a:ext cx="3214837" cy="291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125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431280-A681-DEF4-70F5-A93F6F292B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4738" y="491235"/>
            <a:ext cx="7422523" cy="58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24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CF1BF57-ECDB-0FB1-7CA5-0E2BD9CE9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539" y="243855"/>
            <a:ext cx="6924228" cy="63702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0DD2C4B-3211-6D62-A8FE-ED55B86EF65A}"/>
              </a:ext>
            </a:extLst>
          </p:cNvPr>
          <p:cNvSpPr txBox="1"/>
          <p:nvPr/>
        </p:nvSpPr>
        <p:spPr>
          <a:xfrm>
            <a:off x="330199" y="1828800"/>
            <a:ext cx="327515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Drawdown Comparison: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Edwards-Trinity (Plateau), Pecos Valley, Trinity Aquifers</a:t>
            </a:r>
          </a:p>
        </p:txBody>
      </p:sp>
    </p:spTree>
    <p:extLst>
      <p:ext uri="{BB962C8B-B14F-4D97-AF65-F5344CB8AC3E}">
        <p14:creationId xmlns:p14="http://schemas.microsoft.com/office/powerpoint/2010/main" val="3214424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299BD-5289-B9CC-3A24-38AD441A6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8D45770-3095-6648-B770-DA2E1B63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539" y="243855"/>
            <a:ext cx="6924228" cy="637029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9A613C6-B2DB-29C8-1ADA-94FF2B6BC9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40" y="2374402"/>
            <a:ext cx="3990476" cy="33523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6B962C7-8E1D-D7B3-155E-AE452C133602}"/>
              </a:ext>
            </a:extLst>
          </p:cNvPr>
          <p:cNvSpPr txBox="1"/>
          <p:nvPr/>
        </p:nvSpPr>
        <p:spPr>
          <a:xfrm>
            <a:off x="770467" y="753533"/>
            <a:ext cx="187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GCD Data Update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9E99A8-4745-AB82-32D7-AD78007F32F1}"/>
              </a:ext>
            </a:extLst>
          </p:cNvPr>
          <p:cNvSpPr/>
          <p:nvPr/>
        </p:nvSpPr>
        <p:spPr>
          <a:xfrm>
            <a:off x="4911365" y="2545237"/>
            <a:ext cx="6645897" cy="3393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EBF870-E385-8A1E-AA26-D0FB3841B757}"/>
              </a:ext>
            </a:extLst>
          </p:cNvPr>
          <p:cNvSpPr/>
          <p:nvPr/>
        </p:nvSpPr>
        <p:spPr>
          <a:xfrm>
            <a:off x="4911365" y="4305528"/>
            <a:ext cx="6645897" cy="3393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47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6ECEE-445D-A36F-8F7C-7B9E1104B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8F2981-DDAC-AD4D-F786-1C701D3B5D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539" y="243855"/>
            <a:ext cx="6924228" cy="63702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96D9B0B-CC3C-114F-8322-6775538FEFC8}"/>
              </a:ext>
            </a:extLst>
          </p:cNvPr>
          <p:cNvSpPr txBox="1"/>
          <p:nvPr/>
        </p:nvSpPr>
        <p:spPr>
          <a:xfrm>
            <a:off x="770467" y="753533"/>
            <a:ext cx="3059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Baseline Interpolation Update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656F4D-C4D3-06D6-3088-0C8CD1E00984}"/>
              </a:ext>
            </a:extLst>
          </p:cNvPr>
          <p:cNvSpPr/>
          <p:nvPr/>
        </p:nvSpPr>
        <p:spPr>
          <a:xfrm>
            <a:off x="4911364" y="1326038"/>
            <a:ext cx="6645897" cy="188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34EBC3-8638-688B-14B1-599498618FE3}"/>
              </a:ext>
            </a:extLst>
          </p:cNvPr>
          <p:cNvSpPr/>
          <p:nvPr/>
        </p:nvSpPr>
        <p:spPr>
          <a:xfrm>
            <a:off x="4911364" y="2914879"/>
            <a:ext cx="6645897" cy="188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65A08A-AD2E-48D7-C5BD-741469B7F2AD}"/>
              </a:ext>
            </a:extLst>
          </p:cNvPr>
          <p:cNvSpPr/>
          <p:nvPr/>
        </p:nvSpPr>
        <p:spPr>
          <a:xfrm>
            <a:off x="4911364" y="4831236"/>
            <a:ext cx="6684237" cy="188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1E1278-6144-6F62-CFD4-03143E0C9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940" y="2374402"/>
            <a:ext cx="3990476" cy="335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390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67D9C-CD29-880A-F645-E9A1AB240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F2D15-1A54-799C-5F87-2C5D147C6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539" y="243855"/>
            <a:ext cx="6924228" cy="63702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B3FACF-236F-1E52-0824-2B874DD76AB0}"/>
              </a:ext>
            </a:extLst>
          </p:cNvPr>
          <p:cNvSpPr txBox="1"/>
          <p:nvPr/>
        </p:nvSpPr>
        <p:spPr>
          <a:xfrm>
            <a:off x="532342" y="2914879"/>
            <a:ext cx="37351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Significant “Negative” Differences:</a:t>
            </a:r>
          </a:p>
          <a:p>
            <a:r>
              <a:rPr lang="en-US" b="1" i="1" dirty="0">
                <a:solidFill>
                  <a:srgbClr val="FF0000"/>
                </a:solidFill>
              </a:rPr>
              <a:t>Need to Update the Alternative GAM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E619A0-B2E5-DD9F-15D8-9639690CD0F4}"/>
              </a:ext>
            </a:extLst>
          </p:cNvPr>
          <p:cNvSpPr/>
          <p:nvPr/>
        </p:nvSpPr>
        <p:spPr>
          <a:xfrm>
            <a:off x="4911364" y="1326038"/>
            <a:ext cx="6645897" cy="188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914CC6D-543A-1252-73EB-53C69F399CEA}"/>
              </a:ext>
            </a:extLst>
          </p:cNvPr>
          <p:cNvSpPr/>
          <p:nvPr/>
        </p:nvSpPr>
        <p:spPr>
          <a:xfrm>
            <a:off x="4911364" y="3953104"/>
            <a:ext cx="6645897" cy="188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0FE99C-67A1-152A-CB18-B93B1E3169AD}"/>
              </a:ext>
            </a:extLst>
          </p:cNvPr>
          <p:cNvSpPr/>
          <p:nvPr/>
        </p:nvSpPr>
        <p:spPr>
          <a:xfrm>
            <a:off x="4892193" y="4983636"/>
            <a:ext cx="6684237" cy="188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99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5626B-F1BC-1374-71D1-B87EEAB2C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45E7E-E66A-B4DC-D2DC-B55D6A82D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A37DD-DACE-7781-D506-0B6082092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DFC Comparison</a:t>
            </a:r>
          </a:p>
          <a:p>
            <a:r>
              <a:rPr lang="en-US" dirty="0"/>
              <a:t>Updated Calibration of Alternative GAM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GAM Simulations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219105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96178-BB67-EC0D-6E3B-E2C76BB1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Calibration of Alternative GAM</a:t>
            </a:r>
            <a:br>
              <a:rPr lang="en-US" dirty="0"/>
            </a:br>
            <a:r>
              <a:rPr lang="en-US" dirty="0"/>
              <a:t>(GMA 3 and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49706-E359-6DB9-F4FD-09C58AEE0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399"/>
            <a:ext cx="10515600" cy="4119563"/>
          </a:xfrm>
        </p:spPr>
        <p:txBody>
          <a:bodyPr/>
          <a:lstStyle/>
          <a:p>
            <a:r>
              <a:rPr lang="en-US" dirty="0"/>
              <a:t>In GMA 3: Pecos and Reeves counties</a:t>
            </a:r>
          </a:p>
          <a:p>
            <a:pPr lvl="1"/>
            <a:r>
              <a:rPr lang="en-US" dirty="0"/>
              <a:t>Adjustments to transmissivity were successful</a:t>
            </a:r>
          </a:p>
          <a:p>
            <a:pPr lvl="1"/>
            <a:r>
              <a:rPr lang="en-US" dirty="0"/>
              <a:t>Addressed “negative” differences without impacting overall model calibration (Actually, a slight improvement in some calibration statistics)</a:t>
            </a:r>
          </a:p>
          <a:p>
            <a:r>
              <a:rPr lang="en-US" dirty="0"/>
              <a:t>In GMA 7: Coke, Real, and Terrell counties</a:t>
            </a:r>
          </a:p>
          <a:p>
            <a:pPr lvl="1"/>
            <a:r>
              <a:rPr lang="en-US" dirty="0"/>
              <a:t>Adjustments to transmissivity unsuccessful</a:t>
            </a:r>
          </a:p>
          <a:p>
            <a:pPr lvl="1"/>
            <a:r>
              <a:rPr lang="en-US" dirty="0"/>
              <a:t>Maybe a recharge problem (work in progress)</a:t>
            </a:r>
          </a:p>
          <a:p>
            <a:r>
              <a:rPr lang="en-US" dirty="0"/>
              <a:t>Work should be completed by end of March (including documentation)</a:t>
            </a:r>
          </a:p>
        </p:txBody>
      </p:sp>
    </p:spTree>
    <p:extLst>
      <p:ext uri="{BB962C8B-B14F-4D97-AF65-F5344CB8AC3E}">
        <p14:creationId xmlns:p14="http://schemas.microsoft.com/office/powerpoint/2010/main" val="23650996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E8A82-82AB-62A9-377D-5AC358C12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E361-BF43-C6B9-CA5D-0BB4AD802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08DCD-E632-A2CF-AFA2-C5A720290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DFC Comparison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Calibration of Alternative GAM</a:t>
            </a:r>
          </a:p>
          <a:p>
            <a:r>
              <a:rPr lang="en-US" dirty="0"/>
              <a:t>Updated GAM Simulations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782264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0223-17D2-918E-AB4B-5D20668D7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GAM Simulations </a:t>
            </a:r>
            <a:br>
              <a:rPr lang="en-US" dirty="0"/>
            </a:br>
            <a:r>
              <a:rPr lang="en-US" dirty="0"/>
              <a:t>(GMA 3 and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FC50C-60A9-747E-3A9D-C4D3C3340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0249"/>
            <a:ext cx="10515600" cy="41767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Alternative GAM (Edwards-Trinity (Plateau), Pecos Valley, and Trinity Aquifers)</a:t>
            </a:r>
          </a:p>
          <a:p>
            <a:pPr lvl="1"/>
            <a:r>
              <a:rPr lang="en-US" dirty="0"/>
              <a:t>On hold for Alternative GAM update</a:t>
            </a:r>
          </a:p>
          <a:p>
            <a:pPr lvl="1"/>
            <a:r>
              <a:rPr lang="en-US" dirty="0"/>
              <a:t>Pumping updates received from Plateau UWC&amp;SD</a:t>
            </a:r>
          </a:p>
          <a:p>
            <a:pPr lvl="2"/>
            <a:r>
              <a:rPr lang="en-US" dirty="0"/>
              <a:t>2005 Pumping (GAM Estimate)   = 4,209 AF/yr</a:t>
            </a:r>
          </a:p>
          <a:p>
            <a:pPr lvl="2"/>
            <a:r>
              <a:rPr lang="en-US" dirty="0"/>
              <a:t>2023 Pumping (TWDB Estimate) = 4,015 AF/yr</a:t>
            </a:r>
          </a:p>
          <a:p>
            <a:pPr lvl="2"/>
            <a:r>
              <a:rPr lang="en-US" dirty="0"/>
              <a:t>Current MAG                                   = 8,034 AF/yr</a:t>
            </a:r>
          </a:p>
          <a:p>
            <a:pPr lvl="2"/>
            <a:r>
              <a:rPr lang="en-US" dirty="0"/>
              <a:t>GCD Update                                     = 15,640 to 17,354 AF/yr</a:t>
            </a:r>
          </a:p>
          <a:p>
            <a:r>
              <a:rPr lang="en-US" dirty="0"/>
              <a:t>Last chance to provide update (end of March)</a:t>
            </a:r>
          </a:p>
          <a:p>
            <a:r>
              <a:rPr lang="en-US" dirty="0"/>
              <a:t>Do we want to run model at next meeting?</a:t>
            </a:r>
          </a:p>
          <a:p>
            <a:pPr lvl="1"/>
            <a:r>
              <a:rPr lang="en-US" dirty="0"/>
              <a:t>2010 DFC/MAG were done at a GMA 7 meeting</a:t>
            </a:r>
          </a:p>
        </p:txBody>
      </p:sp>
    </p:spTree>
    <p:extLst>
      <p:ext uri="{BB962C8B-B14F-4D97-AF65-F5344CB8AC3E}">
        <p14:creationId xmlns:p14="http://schemas.microsoft.com/office/powerpoint/2010/main" val="2150128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01726A-511F-D899-0560-8B9BAF3AC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9707" y="1607419"/>
            <a:ext cx="6122320" cy="3142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70E143A-24C0-0C4B-8DEE-57FE6820F93D}"/>
              </a:ext>
            </a:extLst>
          </p:cNvPr>
          <p:cNvSpPr txBox="1"/>
          <p:nvPr/>
        </p:nvSpPr>
        <p:spPr>
          <a:xfrm>
            <a:off x="228599" y="2147438"/>
            <a:ext cx="479578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Edwards-Trinity (Plateau) and Pecos Valley Aquifers – </a:t>
            </a:r>
          </a:p>
          <a:p>
            <a:endParaRPr lang="en-US" sz="3200" b="1" dirty="0"/>
          </a:p>
          <a:p>
            <a:r>
              <a:rPr lang="en-US" sz="3200" b="1" dirty="0"/>
              <a:t>All Counties (GMA 3)</a:t>
            </a:r>
          </a:p>
        </p:txBody>
      </p:sp>
    </p:spTree>
    <p:extLst>
      <p:ext uri="{BB962C8B-B14F-4D97-AF65-F5344CB8AC3E}">
        <p14:creationId xmlns:p14="http://schemas.microsoft.com/office/powerpoint/2010/main" val="3372057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5DC27-5D1C-645B-4DE9-2DE505F8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17783-296B-EC92-A05B-AA2A18701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DFC Comparison</a:t>
            </a:r>
          </a:p>
          <a:p>
            <a:r>
              <a:rPr lang="en-US" dirty="0"/>
              <a:t>Updated Calibration of Alternative GAM</a:t>
            </a:r>
          </a:p>
          <a:p>
            <a:r>
              <a:rPr lang="en-US" dirty="0"/>
              <a:t>Updated GAM Simulations</a:t>
            </a:r>
          </a:p>
          <a:p>
            <a:r>
              <a:rPr lang="en-US" dirty="0"/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143173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E3C9D-85D9-2F99-AB9C-38E6B8E02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8B6770-D355-4FB6-5C66-4783FBCB2A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676" y="252568"/>
            <a:ext cx="5342467" cy="63528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6AB7DD-3814-E93F-D30B-0052AEED3D5C}"/>
              </a:ext>
            </a:extLst>
          </p:cNvPr>
          <p:cNvSpPr txBox="1"/>
          <p:nvPr/>
        </p:nvSpPr>
        <p:spPr>
          <a:xfrm>
            <a:off x="652631" y="1826717"/>
            <a:ext cx="474714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Edwards-Trinity (Plateau), Pecos Valley, and Trinity Aquifers – </a:t>
            </a:r>
          </a:p>
          <a:p>
            <a:endParaRPr lang="en-US" sz="3200" b="1" dirty="0"/>
          </a:p>
          <a:p>
            <a:r>
              <a:rPr lang="en-US" sz="3200" b="1" dirty="0"/>
              <a:t>Relevant Counties (GMA 7)</a:t>
            </a:r>
          </a:p>
        </p:txBody>
      </p:sp>
    </p:spTree>
    <p:extLst>
      <p:ext uri="{BB962C8B-B14F-4D97-AF65-F5344CB8AC3E}">
        <p14:creationId xmlns:p14="http://schemas.microsoft.com/office/powerpoint/2010/main" val="225084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DAB35-AE34-3CAE-52A5-F33DD6A9D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668931-A07D-5DF3-CA15-D58DE69B1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676" y="252568"/>
            <a:ext cx="5342467" cy="63528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67B8320-4F83-C263-D873-19A3D03D61E9}"/>
              </a:ext>
            </a:extLst>
          </p:cNvPr>
          <p:cNvSpPr txBox="1"/>
          <p:nvPr/>
        </p:nvSpPr>
        <p:spPr>
          <a:xfrm>
            <a:off x="652630" y="1826717"/>
            <a:ext cx="4756767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/>
              <a:t>Edwards-Trinity (Plateau), Pecos Valley, and Trinity Aquifers – </a:t>
            </a:r>
          </a:p>
          <a:p>
            <a:endParaRPr lang="en-US" sz="3200" b="1" dirty="0"/>
          </a:p>
          <a:p>
            <a:r>
              <a:rPr lang="en-US" sz="3200" b="1" dirty="0"/>
              <a:t>Relevant Counties (GMA 7)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039D2E9-9B63-ABB9-ED80-E4AF827849C8}"/>
              </a:ext>
            </a:extLst>
          </p:cNvPr>
          <p:cNvSpPr/>
          <p:nvPr/>
        </p:nvSpPr>
        <p:spPr>
          <a:xfrm>
            <a:off x="5663676" y="4694548"/>
            <a:ext cx="5342467" cy="329939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0616EF-3519-3915-C33C-F206579FF9A2}"/>
              </a:ext>
            </a:extLst>
          </p:cNvPr>
          <p:cNvSpPr txBox="1"/>
          <p:nvPr/>
        </p:nvSpPr>
        <p:spPr>
          <a:xfrm>
            <a:off x="752475" y="465515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Requested Pumping = 15,640 to 17,354 AF/yr</a:t>
            </a:r>
          </a:p>
        </p:txBody>
      </p:sp>
    </p:spTree>
    <p:extLst>
      <p:ext uri="{BB962C8B-B14F-4D97-AF65-F5344CB8AC3E}">
        <p14:creationId xmlns:p14="http://schemas.microsoft.com/office/powerpoint/2010/main" val="37687313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EEC6A-C9D8-784D-2E91-8C3163C3E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758C6-FAE1-7BA3-E61C-76C5B9508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GAM Simulations </a:t>
            </a:r>
            <a:br>
              <a:rPr lang="en-US" dirty="0"/>
            </a:br>
            <a:r>
              <a:rPr lang="en-US" dirty="0"/>
              <a:t>(GMA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50E3F-8A95-6201-C197-DD60628A9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0249"/>
            <a:ext cx="10515600" cy="4176713"/>
          </a:xfrm>
        </p:spPr>
        <p:txBody>
          <a:bodyPr>
            <a:normAutofit/>
          </a:bodyPr>
          <a:lstStyle/>
          <a:p>
            <a:r>
              <a:rPr lang="en-US" dirty="0"/>
              <a:t>Llano Uplift Simulations</a:t>
            </a:r>
          </a:p>
          <a:p>
            <a:r>
              <a:rPr lang="en-US" dirty="0"/>
              <a:t>Based on input received in 2016 (essentially no increase in pumping from calibration period)</a:t>
            </a:r>
          </a:p>
          <a:p>
            <a:r>
              <a:rPr lang="en-US" dirty="0"/>
              <a:t>San Angelo pumping of Hickory may be higher than was simulated</a:t>
            </a:r>
          </a:p>
          <a:p>
            <a:pPr lvl="1"/>
            <a:r>
              <a:rPr lang="en-US" dirty="0"/>
              <a:t>Complex litigation issue</a:t>
            </a:r>
          </a:p>
          <a:p>
            <a:pPr lvl="1"/>
            <a:r>
              <a:rPr lang="en-US" dirty="0"/>
              <a:t>Anecdotal groundwater level data (need more complete data)</a:t>
            </a:r>
          </a:p>
          <a:p>
            <a:r>
              <a:rPr lang="en-US" dirty="0"/>
              <a:t>Need some discussion and clarification</a:t>
            </a:r>
          </a:p>
          <a:p>
            <a:pPr lvl="1"/>
            <a:r>
              <a:rPr lang="en-US" dirty="0"/>
              <a:t>Deadline = March 31, 2026</a:t>
            </a:r>
          </a:p>
          <a:p>
            <a:r>
              <a:rPr lang="en-US" dirty="0"/>
              <a:t>Model takes almost 2 hours to run (can’t do it at meeting) </a:t>
            </a:r>
          </a:p>
        </p:txBody>
      </p:sp>
    </p:spTree>
    <p:extLst>
      <p:ext uri="{BB962C8B-B14F-4D97-AF65-F5344CB8AC3E}">
        <p14:creationId xmlns:p14="http://schemas.microsoft.com/office/powerpoint/2010/main" val="26321535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B6103-2F5A-C675-646F-D3847AE5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C015731-F356-8AAC-7F11-5C30BDC68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05" y="2438400"/>
            <a:ext cx="4994898" cy="31842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E0C881-C6FF-E6C8-EF59-B481A5EA1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6350" y="2189429"/>
            <a:ext cx="4994898" cy="34332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445E1D-2D83-2FB2-ECB7-2519DC04202F}"/>
              </a:ext>
            </a:extLst>
          </p:cNvPr>
          <p:cNvSpPr txBox="1"/>
          <p:nvPr/>
        </p:nvSpPr>
        <p:spPr>
          <a:xfrm>
            <a:off x="1599570" y="1600200"/>
            <a:ext cx="39089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Ellenburger-San Saba Aquifer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C45C56-9F8B-B5C8-1A14-9CFC1595D01F}"/>
              </a:ext>
            </a:extLst>
          </p:cNvPr>
          <p:cNvSpPr txBox="1"/>
          <p:nvPr/>
        </p:nvSpPr>
        <p:spPr>
          <a:xfrm>
            <a:off x="8432800" y="1369367"/>
            <a:ext cx="2159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Hickory Aquifer</a:t>
            </a:r>
          </a:p>
        </p:txBody>
      </p:sp>
    </p:spTree>
    <p:extLst>
      <p:ext uri="{BB962C8B-B14F-4D97-AF65-F5344CB8AC3E}">
        <p14:creationId xmlns:p14="http://schemas.microsoft.com/office/powerpoint/2010/main" val="3737607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922ED-656A-CD97-0D4D-B66AED0A3B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7BCB20-9656-E622-F212-E6BA352FE2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6350" y="2189429"/>
            <a:ext cx="4994898" cy="34332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6F91F9D-DC3F-9CD7-CC01-334644995A6B}"/>
              </a:ext>
            </a:extLst>
          </p:cNvPr>
          <p:cNvSpPr txBox="1"/>
          <p:nvPr/>
        </p:nvSpPr>
        <p:spPr>
          <a:xfrm>
            <a:off x="8432800" y="1369367"/>
            <a:ext cx="2159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</a:rPr>
              <a:t>Hickory Aquifer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DECD02-B748-75E3-8D67-B5CDF1F835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977" y="2956288"/>
            <a:ext cx="6309907" cy="163844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0C9F72B-1397-8E1C-C6DD-A1EE25ABA865}"/>
              </a:ext>
            </a:extLst>
          </p:cNvPr>
          <p:cNvSpPr txBox="1"/>
          <p:nvPr/>
        </p:nvSpPr>
        <p:spPr>
          <a:xfrm>
            <a:off x="1278785" y="1954903"/>
            <a:ext cx="4006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FF0000"/>
                </a:solidFill>
              </a:rPr>
              <a:t>San Angelo Well Report Totals</a:t>
            </a:r>
          </a:p>
          <a:p>
            <a:pPr algn="ctr"/>
            <a:r>
              <a:rPr lang="en-US" sz="2400" b="1" i="1" dirty="0">
                <a:solidFill>
                  <a:srgbClr val="FF0000"/>
                </a:solidFill>
              </a:rPr>
              <a:t>(Received March 16, 2026)</a:t>
            </a:r>
          </a:p>
        </p:txBody>
      </p:sp>
    </p:spTree>
    <p:extLst>
      <p:ext uri="{BB962C8B-B14F-4D97-AF65-F5344CB8AC3E}">
        <p14:creationId xmlns:p14="http://schemas.microsoft.com/office/powerpoint/2010/main" val="4180899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2CC2F-1181-26A8-C3C0-1D1BE74870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F802A-A683-F2B8-45CA-9EB763733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54F57-01C5-9F69-8ACD-D5CBC1078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DFC Comparison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Calibration of Alternative GAM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GAM Simulations</a:t>
            </a:r>
          </a:p>
          <a:p>
            <a:r>
              <a:rPr lang="en-US" dirty="0"/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6471060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70DE4-0C32-58BC-8A3D-493CCFB4A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Explanatory Reports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14299-EAB6-F33D-B80C-D0178EA8B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GMA 3</a:t>
            </a:r>
          </a:p>
          <a:p>
            <a:pPr lvl="1"/>
            <a:r>
              <a:rPr lang="en-US" dirty="0"/>
              <a:t>Edwards-Trinity (Plateau) and Pecos Valley Aquifers</a:t>
            </a:r>
          </a:p>
          <a:p>
            <a:r>
              <a:rPr lang="en-US" dirty="0"/>
              <a:t>GMA 7</a:t>
            </a:r>
          </a:p>
          <a:p>
            <a:pPr lvl="1"/>
            <a:r>
              <a:rPr lang="en-US" dirty="0"/>
              <a:t>Edwards-Trinity (Plateau), Pecos Valley, and Trinity Aquifers</a:t>
            </a:r>
          </a:p>
          <a:p>
            <a:pPr lvl="1"/>
            <a:r>
              <a:rPr lang="en-US" dirty="0"/>
              <a:t>Llano Uplift Aquifers</a:t>
            </a:r>
          </a:p>
          <a:p>
            <a:r>
              <a:rPr lang="en-US" dirty="0"/>
              <a:t>On hold for now</a:t>
            </a:r>
          </a:p>
          <a:p>
            <a:pPr lvl="1"/>
            <a:r>
              <a:rPr lang="en-US" dirty="0"/>
              <a:t>Goal is to have them prior to voting on proposed DFC (May 1 deadline)</a:t>
            </a:r>
          </a:p>
          <a:p>
            <a:pPr lvl="1"/>
            <a:r>
              <a:rPr lang="en-US" dirty="0"/>
              <a:t>Statute does not require them until end of process</a:t>
            </a:r>
          </a:p>
          <a:p>
            <a:pPr lvl="1"/>
            <a:r>
              <a:rPr lang="en-US" dirty="0"/>
              <a:t>If we are running models at the next meeting, may be a week or so after voting on proposed DFC</a:t>
            </a:r>
          </a:p>
        </p:txBody>
      </p:sp>
    </p:spTree>
    <p:extLst>
      <p:ext uri="{BB962C8B-B14F-4D97-AF65-F5344CB8AC3E}">
        <p14:creationId xmlns:p14="http://schemas.microsoft.com/office/powerpoint/2010/main" val="1838853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5522F-E771-E2D6-E1F9-5563A6269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Non-Relevant Documentation – GMA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CF6F5-9210-A295-E809-8890D70E4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Existing documentation for:</a:t>
            </a:r>
          </a:p>
          <a:p>
            <a:pPr lvl="1"/>
            <a:r>
              <a:rPr lang="en-US" dirty="0"/>
              <a:t>Igneous Aquifer</a:t>
            </a:r>
          </a:p>
          <a:p>
            <a:pPr lvl="1"/>
            <a:r>
              <a:rPr lang="en-US" dirty="0"/>
              <a:t>Ogallala Aquifer</a:t>
            </a:r>
          </a:p>
          <a:p>
            <a:r>
              <a:rPr lang="en-US" dirty="0"/>
              <a:t>New documentation for: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1"/>
            <a:r>
              <a:rPr lang="en-US" dirty="0"/>
              <a:t>Dockum Aquifer</a:t>
            </a:r>
          </a:p>
          <a:p>
            <a:pPr lvl="1"/>
            <a:r>
              <a:rPr lang="en-US" dirty="0"/>
              <a:t>Rustler Aquifer</a:t>
            </a:r>
          </a:p>
          <a:p>
            <a:r>
              <a:rPr lang="en-US" dirty="0"/>
              <a:t>Will be available prior to voting on a proposed DFC</a:t>
            </a:r>
          </a:p>
        </p:txBody>
      </p:sp>
    </p:spTree>
    <p:extLst>
      <p:ext uri="{BB962C8B-B14F-4D97-AF65-F5344CB8AC3E}">
        <p14:creationId xmlns:p14="http://schemas.microsoft.com/office/powerpoint/2010/main" val="29265528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87612-ECCC-FDA8-9DF2-95C173923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A865E-39DD-D927-BE01-D4CFB5F87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Non-Relevant Documentation – GMA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C7BB8-2098-4657-1C45-820567CF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Existing documentation for:</a:t>
            </a:r>
          </a:p>
          <a:p>
            <a:pPr lvl="1"/>
            <a:r>
              <a:rPr lang="en-US" dirty="0"/>
              <a:t>Blaine Aquifer</a:t>
            </a:r>
          </a:p>
          <a:p>
            <a:pPr lvl="1"/>
            <a:r>
              <a:rPr lang="en-US" dirty="0"/>
              <a:t>Cross Timbers Aquifer</a:t>
            </a:r>
          </a:p>
          <a:p>
            <a:pPr lvl="1"/>
            <a:r>
              <a:rPr lang="en-US" dirty="0"/>
              <a:t>Igneous Aquifer</a:t>
            </a:r>
          </a:p>
          <a:p>
            <a:pPr lvl="1"/>
            <a:r>
              <a:rPr lang="en-US" dirty="0"/>
              <a:t>Lipan Aquifer</a:t>
            </a:r>
          </a:p>
          <a:p>
            <a:pPr lvl="1"/>
            <a:r>
              <a:rPr lang="en-US" dirty="0"/>
              <a:t>Seymour Aquifer</a:t>
            </a:r>
          </a:p>
          <a:p>
            <a:r>
              <a:rPr lang="en-US" dirty="0"/>
              <a:t>New documentation for: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1"/>
            <a:r>
              <a:rPr lang="en-US" dirty="0"/>
              <a:t>Dockum Aquifer</a:t>
            </a:r>
          </a:p>
          <a:p>
            <a:pPr lvl="1"/>
            <a:r>
              <a:rPr lang="en-US" dirty="0"/>
              <a:t>Ogallala Aquifer</a:t>
            </a:r>
          </a:p>
          <a:p>
            <a:pPr lvl="1"/>
            <a:r>
              <a:rPr lang="en-US" dirty="0"/>
              <a:t>Rustler Aquifer</a:t>
            </a:r>
          </a:p>
          <a:p>
            <a:r>
              <a:rPr lang="en-US" dirty="0"/>
              <a:t>Will be available prior to voting on a proposed DFC</a:t>
            </a:r>
          </a:p>
        </p:txBody>
      </p:sp>
    </p:spTree>
    <p:extLst>
      <p:ext uri="{BB962C8B-B14F-4D97-AF65-F5344CB8AC3E}">
        <p14:creationId xmlns:p14="http://schemas.microsoft.com/office/powerpoint/2010/main" val="309608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3D7D9-A31F-D465-977F-4BD1951E8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Workplan/Schedule/Budget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11029-934A-3B0F-DAE7-18B43B701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GMA 3 Budget and Invoice</a:t>
            </a:r>
          </a:p>
          <a:p>
            <a:r>
              <a:rPr lang="en-US" dirty="0"/>
              <a:t>GMA 7 Budget and Invoice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73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DC3C1-F68A-323A-E685-4354BB59F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C5567-72CA-8A6C-EFA4-C87061A28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C5245-9C41-5F10-EA1C-BB1BE8704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DFC Comparison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Calibration of Alternative GAM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Updated GAM Simulations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Draft Explanatory Report and Non-Relevant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940512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9DA14-ABCB-7874-6280-D16E8ACBE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2A485A-306F-067B-9825-D9A8741B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Budget Progress (GMA 3)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9FF861-705B-216A-C3B7-05E615D12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67" y="1528999"/>
            <a:ext cx="10842495" cy="46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309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9191D5-0CCE-AB90-D148-64660995C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Budget Progress (GMA 7)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CDD876-9434-EB84-3540-075920E9EA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429" y="1515932"/>
            <a:ext cx="10766371" cy="490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63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F3E95-C7E7-D558-B652-F0763AA9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AAB8F-852E-490D-8B35-A24BD2C66991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82616" y="973448"/>
            <a:ext cx="5426766" cy="193992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Questions/Discussion</a:t>
            </a:r>
            <a:br>
              <a:rPr lang="en-US" sz="4400" b="1" dirty="0"/>
            </a:br>
            <a:br>
              <a:rPr lang="en-US" sz="4400" b="1" dirty="0"/>
            </a:br>
            <a:r>
              <a:rPr lang="en-US" sz="3600" dirty="0"/>
              <a:t>Bill Hutchison</a:t>
            </a:r>
            <a:br>
              <a:rPr lang="en-US" sz="4400" b="1" dirty="0"/>
            </a:br>
            <a:r>
              <a:rPr lang="en-US" sz="2000" b="1" dirty="0">
                <a:hlinkClick r:id="rId2"/>
              </a:rPr>
              <a:t>billhutch@texasgw.com</a:t>
            </a:r>
            <a:br>
              <a:rPr lang="en-US" sz="4400" b="1" dirty="0"/>
            </a:br>
            <a:endParaRPr lang="en-US" sz="44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96CEE5-9B83-04AF-A98D-A37DD80557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8816" y="2696557"/>
            <a:ext cx="8514368" cy="3843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2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3AE6A-85FD-E6CA-4DFF-C6CDC1737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(GMA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8F36D-59FA-E370-88FD-06BEEDA8B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Complete </a:t>
            </a:r>
          </a:p>
          <a:p>
            <a:pPr lvl="1"/>
            <a:r>
              <a:rPr lang="en-US" dirty="0"/>
              <a:t>GMA 3 Technical Memorandum 25-01 (Draft - September 5, 2025)</a:t>
            </a:r>
          </a:p>
          <a:p>
            <a:pPr lvl="1"/>
            <a:r>
              <a:rPr lang="en-US" dirty="0"/>
              <a:t>Presented results at GMA 3 meeting on October 22, 2025</a:t>
            </a:r>
          </a:p>
          <a:p>
            <a:r>
              <a:rPr lang="en-US" dirty="0"/>
              <a:t>Summary of Findings: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Dockum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Edwards-Trinity (Plateau) and Pecos Valley Aquifers </a:t>
            </a:r>
          </a:p>
          <a:p>
            <a:pPr lvl="2"/>
            <a:r>
              <a:rPr lang="en-US" dirty="0"/>
              <a:t>Recommended update to Alternative GAM calibration (Pecos and Reeves counties)</a:t>
            </a:r>
          </a:p>
          <a:p>
            <a:pPr lvl="1"/>
            <a:r>
              <a:rPr lang="en-US" dirty="0"/>
              <a:t>Rustler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9B3EE4-3333-9CB9-729C-A97F35872F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861" y="2107802"/>
            <a:ext cx="10843141" cy="294997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F5E88C5-EBB2-32E5-9FD1-51DF2765E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 3 DFC Comparison</a:t>
            </a:r>
          </a:p>
        </p:txBody>
      </p:sp>
    </p:spTree>
    <p:extLst>
      <p:ext uri="{BB962C8B-B14F-4D97-AF65-F5344CB8AC3E}">
        <p14:creationId xmlns:p14="http://schemas.microsoft.com/office/powerpoint/2010/main" val="71728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604C-C926-FEE1-576F-D5361B07D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(Phase 1 - GMA 7)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C1CEE-DE66-9EB9-0EE7-CB03E6E69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Presented at GMA 7 meeting of August 14, 2025</a:t>
            </a:r>
          </a:p>
          <a:p>
            <a:r>
              <a:rPr lang="en-US" dirty="0"/>
              <a:t>Summary of Findings</a:t>
            </a:r>
          </a:p>
          <a:p>
            <a:pPr lvl="1"/>
            <a:r>
              <a:rPr lang="en-US" dirty="0"/>
              <a:t>Capitan Reef Complex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Edwards-Trinity (Plateau), Pecos Valley, and Trinity Aquifers</a:t>
            </a:r>
          </a:p>
          <a:p>
            <a:pPr lvl="2"/>
            <a:r>
              <a:rPr lang="en-US" dirty="0"/>
              <a:t>Recommended Phase 2 (GCD data and interpolated baselines) </a:t>
            </a:r>
          </a:p>
          <a:p>
            <a:pPr lvl="2"/>
            <a:r>
              <a:rPr lang="en-US" dirty="0"/>
              <a:t>Recommended update of Alternative GAM</a:t>
            </a:r>
          </a:p>
          <a:p>
            <a:pPr lvl="2"/>
            <a:r>
              <a:rPr lang="en-US" dirty="0"/>
              <a:t>Recommended update of MAG approach for Kinney County</a:t>
            </a:r>
          </a:p>
          <a:p>
            <a:pPr lvl="2"/>
            <a:r>
              <a:rPr lang="en-US" dirty="0"/>
              <a:t>Recommended classification of Val Verde County as not relevant for purposes of joint planning</a:t>
            </a:r>
          </a:p>
        </p:txBody>
      </p:sp>
    </p:spTree>
    <p:extLst>
      <p:ext uri="{BB962C8B-B14F-4D97-AF65-F5344CB8AC3E}">
        <p14:creationId xmlns:p14="http://schemas.microsoft.com/office/powerpoint/2010/main" val="1005527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8336F-6A8D-13E5-9C9B-0C15B28FD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B9541-FC87-CCFC-2863-5428283E8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(Phase 1 - GMA 7)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A80F9-6782-AAB5-C76F-8AB76A009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at GMA 7 meeting of August 14, 2025</a:t>
            </a:r>
          </a:p>
          <a:p>
            <a:r>
              <a:rPr lang="en-US" dirty="0"/>
              <a:t>Summary of Findings</a:t>
            </a:r>
          </a:p>
          <a:p>
            <a:pPr lvl="1"/>
            <a:r>
              <a:rPr lang="en-US" dirty="0"/>
              <a:t>High Plains Aquifer System (Dockum and Ogallala Aquifers)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lvl="1"/>
            <a:r>
              <a:rPr lang="en-US" dirty="0"/>
              <a:t>Llano Uplift Aquifers</a:t>
            </a:r>
          </a:p>
          <a:p>
            <a:pPr lvl="2"/>
            <a:r>
              <a:rPr lang="en-US" dirty="0"/>
              <a:t>Marble Falls Aquifer: recommended keeping classification as not relevant for purposes of joint planning</a:t>
            </a:r>
          </a:p>
          <a:p>
            <a:pPr lvl="2"/>
            <a:r>
              <a:rPr lang="en-US" dirty="0"/>
              <a:t>Ellenburger-San Saba and Hickory Aquifers: recommended Phase 2 (GCD data and interpolated baselines) </a:t>
            </a:r>
          </a:p>
          <a:p>
            <a:pPr lvl="1"/>
            <a:r>
              <a:rPr lang="en-US" dirty="0"/>
              <a:t>Rustler Aquifer</a:t>
            </a:r>
          </a:p>
          <a:p>
            <a:pPr lvl="2"/>
            <a:r>
              <a:rPr lang="en-US" dirty="0"/>
              <a:t>Recommended classification as not relevant for purposes of joint planning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79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5ECA5-0EF7-2B66-0A53-BB4C4B2FE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DFC Comparison (Phase 2 – GMA 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F7ADE-8CC4-1A8F-E330-777E4DAC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 work presented at GMA 7 meeting of November 6, 2025</a:t>
            </a:r>
          </a:p>
          <a:p>
            <a:pPr lvl="1"/>
            <a:r>
              <a:rPr lang="en-US" dirty="0"/>
              <a:t>Updated with GCD data (Irion and Sterling counties)</a:t>
            </a:r>
          </a:p>
          <a:p>
            <a:r>
              <a:rPr lang="en-US" dirty="0"/>
              <a:t>Work on Edwards-Trinity (Plateau), Pecos Valley, and Trinity Aquifers complete</a:t>
            </a:r>
          </a:p>
          <a:p>
            <a:pPr lvl="1"/>
            <a:r>
              <a:rPr lang="en-US" dirty="0"/>
              <a:t>Updated with baseline interpolations (TWDB data)</a:t>
            </a:r>
          </a:p>
          <a:p>
            <a:r>
              <a:rPr lang="en-US" dirty="0"/>
              <a:t>Work on Llano Uplift (Hickory) is on hold to obtain additional data</a:t>
            </a:r>
          </a:p>
          <a:p>
            <a:r>
              <a:rPr lang="en-US" dirty="0"/>
              <a:t>Documentation will be completed once the Hickory data is resolved</a:t>
            </a:r>
          </a:p>
          <a:p>
            <a:pPr lvl="1"/>
            <a:r>
              <a:rPr lang="en-US" dirty="0"/>
              <a:t>Invoiced when documentation completed</a:t>
            </a:r>
          </a:p>
        </p:txBody>
      </p:sp>
    </p:spTree>
    <p:extLst>
      <p:ext uri="{BB962C8B-B14F-4D97-AF65-F5344CB8AC3E}">
        <p14:creationId xmlns:p14="http://schemas.microsoft.com/office/powerpoint/2010/main" val="596019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083051D-4B34-8FC5-03F9-5D481E93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463" y="525528"/>
            <a:ext cx="7773074" cy="580694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B0E45D-9BC0-0123-6037-D70F3B342316}"/>
              </a:ext>
            </a:extLst>
          </p:cNvPr>
          <p:cNvSpPr txBox="1"/>
          <p:nvPr/>
        </p:nvSpPr>
        <p:spPr>
          <a:xfrm>
            <a:off x="7286920" y="1630836"/>
            <a:ext cx="3602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>
                <a:solidFill>
                  <a:srgbClr val="00B050"/>
                </a:solidFill>
              </a:rPr>
              <a:t>Overall Average Difference = 1.63 ft</a:t>
            </a:r>
          </a:p>
        </p:txBody>
      </p:sp>
    </p:spTree>
    <p:extLst>
      <p:ext uri="{BB962C8B-B14F-4D97-AF65-F5344CB8AC3E}">
        <p14:creationId xmlns:p14="http://schemas.microsoft.com/office/powerpoint/2010/main" val="196725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15544</TotalTime>
  <Words>1055</Words>
  <Application>Microsoft Office PowerPoint</Application>
  <PresentationFormat>Widescreen</PresentationFormat>
  <Paragraphs>160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2013 - 2022 Theme</vt:lpstr>
      <vt:lpstr>Agenda Item 7: DFC Comparison Updated Calibration of Alternative GAM Updated GAM Simulations Draft Explanatory Reports and Non-Relevant Documentation</vt:lpstr>
      <vt:lpstr>Topics</vt:lpstr>
      <vt:lpstr>Topics</vt:lpstr>
      <vt:lpstr>DFC Comparison (GMA 3)</vt:lpstr>
      <vt:lpstr>GMA 3 DFC Comparison</vt:lpstr>
      <vt:lpstr>DFC Comparison (Phase 1 - GMA 7) (1)</vt:lpstr>
      <vt:lpstr>DFC Comparison (Phase 1 - GMA 7) (2)</vt:lpstr>
      <vt:lpstr>DFC Comparison (Phase 2 – GMA 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Topics</vt:lpstr>
      <vt:lpstr>Updated Calibration of Alternative GAM (GMA 3 and GMA 7)</vt:lpstr>
      <vt:lpstr>Topics</vt:lpstr>
      <vt:lpstr>Updated GAM Simulations  (GMA 3 and GMA 7)</vt:lpstr>
      <vt:lpstr>PowerPoint Presentation</vt:lpstr>
      <vt:lpstr>PowerPoint Presentation</vt:lpstr>
      <vt:lpstr>PowerPoint Presentation</vt:lpstr>
      <vt:lpstr>Updated GAM Simulations  (GMA 7)</vt:lpstr>
      <vt:lpstr>PowerPoint Presentation</vt:lpstr>
      <vt:lpstr>PowerPoint Presentation</vt:lpstr>
      <vt:lpstr>Topics</vt:lpstr>
      <vt:lpstr>Draft Explanatory Reports</vt:lpstr>
      <vt:lpstr>Non-Relevant Documentation – GMA 3</vt:lpstr>
      <vt:lpstr>Non-Relevant Documentation – GMA 7</vt:lpstr>
      <vt:lpstr>Workplan/Schedule/Budget</vt:lpstr>
      <vt:lpstr>Current Budget Progress (GMA 3)</vt:lpstr>
      <vt:lpstr>Current Budget Progress (GMA 7)</vt:lpstr>
      <vt:lpstr>Questions/Discussion  Bill Hutchison billhutch@texasgw.com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Hypothetical Example of Average Drawdown</dc:title>
  <dc:creator>Bill Hutchison</dc:creator>
  <cp:lastModifiedBy>Bill Hutchison</cp:lastModifiedBy>
  <cp:revision>193</cp:revision>
  <dcterms:created xsi:type="dcterms:W3CDTF">2015-10-13T12:59:02Z</dcterms:created>
  <dcterms:modified xsi:type="dcterms:W3CDTF">2026-03-16T20:10:51Z</dcterms:modified>
</cp:coreProperties>
</file>