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58" r:id="rId5"/>
    <p:sldId id="259" r:id="rId6"/>
    <p:sldId id="260" r:id="rId7"/>
    <p:sldId id="261" r:id="rId8"/>
    <p:sldId id="272" r:id="rId9"/>
    <p:sldId id="271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8" r:id="rId30"/>
    <p:sldId id="293" r:id="rId31"/>
    <p:sldId id="312" r:id="rId32"/>
    <p:sldId id="292" r:id="rId33"/>
    <p:sldId id="299" r:id="rId34"/>
    <p:sldId id="302" r:id="rId35"/>
    <p:sldId id="306" r:id="rId36"/>
    <p:sldId id="323" r:id="rId37"/>
    <p:sldId id="328" r:id="rId38"/>
    <p:sldId id="307" r:id="rId39"/>
    <p:sldId id="303" r:id="rId40"/>
    <p:sldId id="304" r:id="rId41"/>
    <p:sldId id="308" r:id="rId42"/>
    <p:sldId id="310" r:id="rId43"/>
    <p:sldId id="309" r:id="rId44"/>
    <p:sldId id="305" r:id="rId45"/>
    <p:sldId id="296" r:id="rId46"/>
    <p:sldId id="300" r:id="rId47"/>
    <p:sldId id="301" r:id="rId48"/>
    <p:sldId id="295" r:id="rId49"/>
    <p:sldId id="313" r:id="rId50"/>
    <p:sldId id="315" r:id="rId51"/>
    <p:sldId id="316" r:id="rId52"/>
    <p:sldId id="317" r:id="rId53"/>
    <p:sldId id="318" r:id="rId54"/>
    <p:sldId id="320" r:id="rId55"/>
    <p:sldId id="321" r:id="rId56"/>
    <p:sldId id="322" r:id="rId57"/>
    <p:sldId id="324" r:id="rId58"/>
    <p:sldId id="311" r:id="rId59"/>
    <p:sldId id="314" r:id="rId60"/>
    <p:sldId id="319" r:id="rId61"/>
    <p:sldId id="325" r:id="rId62"/>
    <p:sldId id="326" r:id="rId63"/>
    <p:sldId id="32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5892-FE5D-632A-1102-1C641AD9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30637-7DBF-CAB0-98C1-6C63A2C9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D5445-920D-1266-8708-05F01A7B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7E9E-FC46-A5D1-A445-A598EAA1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A0DF-799C-BF0C-6F06-551B5C4F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219A-D634-08C4-259B-DDB735B0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42949-F041-6858-4C76-5DE4443DF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409D1-E51B-5457-83F8-85AEA5BA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BF52E-B3B1-639D-CFD0-B360CA11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5EA7A-73E5-382E-ADDE-0D7D43F2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2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F3CED-3158-F450-694A-BB1CEE38D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5A3B8-DADE-35B1-9061-509A92D4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D4F6B-E779-E04C-C84B-D887D720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760A7-BF1C-A289-8773-30CF8DF3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79AB2-B998-6B63-17A7-DAC0693A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2DF7-4AF9-CAFB-C2A3-151795C9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786B-0894-206E-18FD-340A31E67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9E2C-205D-E8E2-31F3-B6B82C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E2A38-8119-C3E9-A18C-61794180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042E4-BBE6-13DA-F979-680BB6A6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6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97F-33C5-0EA0-BAF1-0F6B12AE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7C9B-3F3B-8B48-C34D-5BA5E37D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2390B-6928-AEB1-6F1D-ABF70DE1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A101-84F4-941E-8253-B06C8E9B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F1F2-3087-C09A-4152-CE756A3A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9ECF-99E2-63B1-5E7A-666936AF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FBAA-B6E2-C48F-812D-0CA9D4B39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F62E8-1584-1B2A-8B10-954C0F872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24DB-1B65-B1B2-0A8C-64C5E324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2BA38-FFC9-5A4F-392F-0BD38BCA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226D-A2CF-C23F-E34A-BF77C215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4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64B7-17E4-F421-05AD-F20869CE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5DA04-3859-E236-A98C-2E520F24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AF286-730A-62FD-B01B-F3C64B83B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6C4EF-B234-63D7-766D-7550C1C3C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874B5-F6ED-AD37-A61C-6A90B4ADF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60313-10F9-8B90-487A-D3389EAC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6ACD9-420C-2754-0942-F619894B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45EDC-8171-3C33-5CF3-0DB7926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4018-431A-9596-1627-8AED1F1C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FFA74-A072-AF46-3DC6-5545BB9D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E2641-292C-7E1D-F4C2-FF93350D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F79BD-F1F8-E013-78BF-BFAA673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3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5E89E-2717-EA47-A3D5-727DE1E1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033B9-6964-C836-F496-ABC8FC82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720CA-75A2-78F0-58A3-28CE7976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94F8-EF8C-D003-E107-BD319B21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5AE6-DD81-99E6-A4F6-3C3A99A88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1A969-2851-280D-8F3C-8FB4248A7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ECF51-754B-8679-5483-21C9C932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AAD0F-F559-AFE4-694D-C368F7F5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0FEE2-BE9E-D8C5-F44B-95546E36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5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E903-75DD-EDAF-858E-16644861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3306A-B2CB-BCBC-8DCA-BBDFCE6E7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B829D-B190-3DD9-A55C-3CB98523B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84162-AC7D-D2E5-6290-4C145850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C3410-A3E2-E124-C66D-391D5A9F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11279-3B1D-25F1-A38C-E6E5788A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BBF31-4211-C3E6-E4CA-A43A1BC5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C3EE1-1F01-476A-786F-44FF6908E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2CF19-0626-7A3B-4086-ECF6E2873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3F5727-070D-4FCC-83C3-E2ABF78DE89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2AF3-80E3-3845-E3E3-55628CAD2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B4A6E-A943-B13A-645D-02AFD2997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B81E8-B2EC-486B-B811-57812129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7C7D-7AAF-E223-6D08-9CA44716E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GMA 7 Joint Planning:</a:t>
            </a:r>
            <a:br>
              <a:rPr lang="en-US" dirty="0"/>
            </a:br>
            <a:r>
              <a:rPr lang="en-US" dirty="0"/>
              <a:t>Review of 3</a:t>
            </a:r>
            <a:r>
              <a:rPr lang="en-US" baseline="30000" dirty="0"/>
              <a:t>rd</a:t>
            </a:r>
            <a:r>
              <a:rPr lang="en-US" dirty="0"/>
              <a:t> Round and</a:t>
            </a:r>
            <a:br>
              <a:rPr lang="en-US" dirty="0"/>
            </a:br>
            <a:r>
              <a:rPr lang="en-US" dirty="0"/>
              <a:t>Next Steps for 4</a:t>
            </a:r>
            <a:r>
              <a:rPr lang="en-US" baseline="30000" dirty="0"/>
              <a:t>th</a:t>
            </a:r>
            <a:r>
              <a:rPr lang="en-US" dirty="0"/>
              <a:t> Round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B5223-FC02-72E4-94AF-B3BDE070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304" y="4795838"/>
            <a:ext cx="5624052" cy="1655762"/>
          </a:xfrm>
        </p:spPr>
        <p:txBody>
          <a:bodyPr/>
          <a:lstStyle/>
          <a:p>
            <a:r>
              <a:rPr lang="en-US" dirty="0"/>
              <a:t>Bill Hutchison</a:t>
            </a:r>
          </a:p>
          <a:p>
            <a:r>
              <a:rPr lang="en-US" dirty="0"/>
              <a:t>GMA 7 Meeting</a:t>
            </a:r>
          </a:p>
          <a:p>
            <a:r>
              <a:rPr lang="en-US" dirty="0"/>
              <a:t>April 10,2025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D94CE-9CD2-FBFB-84E8-02FED4B07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7891" y="2720370"/>
            <a:ext cx="4104279" cy="3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2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0FF1-9AF4-6D34-44EE-2DD6E278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Desired Future Condition (DFC)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EBDC-013D-C173-5DEE-40D5F46E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dirty="0">
                <a:solidFill>
                  <a:srgbClr val="FF0000"/>
                </a:solidFill>
              </a:rPr>
              <a:t>Quantified</a:t>
            </a:r>
            <a:r>
              <a:rPr lang="en-US" altLang="en-US" dirty="0"/>
              <a:t> conditions of groundwater resources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Specified time or times in the future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Broad </a:t>
            </a:r>
            <a:r>
              <a:rPr lang="en-US" altLang="en-US" b="1" i="1" dirty="0">
                <a:solidFill>
                  <a:srgbClr val="FF0000"/>
                </a:solidFill>
              </a:rPr>
              <a:t>Policy</a:t>
            </a:r>
            <a:r>
              <a:rPr lang="en-US" altLang="en-US" dirty="0"/>
              <a:t> Goal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Drawdown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Spring flow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Storage volumes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Updated at least every 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7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1DAA-5142-7F1A-6965-4B103FBA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TWDB Rules after 2005 Legislative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60B5-7534-ACF8-038D-8A911FFA4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statutory definition of DFC</a:t>
            </a:r>
          </a:p>
          <a:p>
            <a:r>
              <a:rPr lang="en-US" dirty="0"/>
              <a:t>TWDB added definition of DFC in Administrative Rules (quantified conditions)</a:t>
            </a:r>
          </a:p>
          <a:p>
            <a:pPr lvl="1"/>
            <a:r>
              <a:rPr lang="en-US" dirty="0"/>
              <a:t>Resulted in the heavy reliance on models</a:t>
            </a:r>
          </a:p>
          <a:p>
            <a:r>
              <a:rPr lang="en-US" dirty="0"/>
              <a:t>Legislature later adopted TWDB’s definition in 2011 legislation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2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975C-9E6A-6AC9-6380-A8CD4B4C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Groundwater Availability Models (GAMs)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B61AA-2299-CB77-2489-06E996979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Program started in 2000 to model all aquifers in Texas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Stakeholder involvement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Continuous improvement of the models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Objective of models: define groundwater availability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Groundwater district management plans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Regional water planning group plans</a:t>
            </a:r>
          </a:p>
          <a:p>
            <a:r>
              <a:rPr lang="en-US" altLang="en-US" dirty="0"/>
              <a:t>Many GAMs were developed before 2005 (i.e. before joint planning)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6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DC2B-FAD6-613C-E212-17DB3F47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Runs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39CE2-B895-8A05-0E51-46B628A9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Simulations of changes in:</a:t>
            </a:r>
          </a:p>
          <a:p>
            <a:pPr lvl="1"/>
            <a:r>
              <a:rPr lang="en-US" altLang="en-US" dirty="0"/>
              <a:t>Groundwater pumping and/or </a:t>
            </a:r>
          </a:p>
          <a:p>
            <a:pPr lvl="1"/>
            <a:r>
              <a:rPr lang="en-US" altLang="en-US" dirty="0"/>
              <a:t>Drought conditions</a:t>
            </a:r>
          </a:p>
          <a:p>
            <a:r>
              <a:rPr lang="en-US" altLang="en-US" dirty="0"/>
              <a:t>Output examples:</a:t>
            </a:r>
          </a:p>
          <a:p>
            <a:pPr lvl="1"/>
            <a:r>
              <a:rPr lang="en-US" altLang="en-US" dirty="0"/>
              <a:t>Drawdown</a:t>
            </a:r>
          </a:p>
          <a:p>
            <a:pPr lvl="1"/>
            <a:r>
              <a:rPr lang="en-US" altLang="en-US" dirty="0"/>
              <a:t>Spring Flows</a:t>
            </a:r>
          </a:p>
          <a:p>
            <a:pPr lvl="1"/>
            <a:r>
              <a:rPr lang="en-US" altLang="en-US" dirty="0"/>
              <a:t>Storage 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3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85D21-E204-EB7D-E590-6763262CC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553C-C020-1263-6DA0-3C06D959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Runs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3A60-F971-9E2C-7E3C-81E5D0320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Simulations of changes in:</a:t>
            </a:r>
          </a:p>
          <a:p>
            <a:pPr lvl="1"/>
            <a:r>
              <a:rPr lang="en-US" altLang="en-US" dirty="0"/>
              <a:t>Groundwater pumping and/or </a:t>
            </a:r>
          </a:p>
          <a:p>
            <a:pPr lvl="1"/>
            <a:r>
              <a:rPr lang="en-US" altLang="en-US" dirty="0"/>
              <a:t>Drought conditions</a:t>
            </a:r>
          </a:p>
          <a:p>
            <a:r>
              <a:rPr lang="en-US" altLang="en-US" dirty="0"/>
              <a:t>Output examples:</a:t>
            </a:r>
          </a:p>
          <a:p>
            <a:pPr lvl="1"/>
            <a:r>
              <a:rPr lang="en-US" altLang="en-US" dirty="0"/>
              <a:t>Drawdown</a:t>
            </a:r>
          </a:p>
          <a:p>
            <a:pPr lvl="1"/>
            <a:r>
              <a:rPr lang="en-US" altLang="en-US" dirty="0"/>
              <a:t>Spring Flows</a:t>
            </a:r>
          </a:p>
          <a:p>
            <a:pPr lvl="1"/>
            <a:r>
              <a:rPr lang="en-US" altLang="en-US" dirty="0"/>
              <a:t>Storage Volumes</a:t>
            </a:r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B822199-1A71-C474-AEE3-4827696C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67479"/>
            <a:ext cx="289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i="1" dirty="0">
                <a:solidFill>
                  <a:srgbClr val="FF0000"/>
                </a:solidFill>
              </a:rPr>
              <a:t>DFC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F43CE-974C-D50F-023E-888410DCDC63}"/>
              </a:ext>
            </a:extLst>
          </p:cNvPr>
          <p:cNvSpPr/>
          <p:nvPr/>
        </p:nvSpPr>
        <p:spPr>
          <a:xfrm>
            <a:off x="1219200" y="3559277"/>
            <a:ext cx="2880852" cy="11897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AB7E9-F369-9325-0ED1-A839E93CC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CB63-5431-20E7-3B9E-DE3164D9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Model Runs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0D02-B5DC-F199-1CCC-F98BC8617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Simulations of changes in:</a:t>
            </a:r>
          </a:p>
          <a:p>
            <a:pPr lvl="1"/>
            <a:r>
              <a:rPr lang="en-US" altLang="en-US" dirty="0"/>
              <a:t>Groundwater pumping and/or </a:t>
            </a:r>
          </a:p>
          <a:p>
            <a:pPr lvl="1"/>
            <a:r>
              <a:rPr lang="en-US" altLang="en-US" dirty="0"/>
              <a:t>Drought conditions</a:t>
            </a:r>
          </a:p>
          <a:p>
            <a:r>
              <a:rPr lang="en-US" altLang="en-US" dirty="0"/>
              <a:t>Output examples:</a:t>
            </a:r>
          </a:p>
          <a:p>
            <a:pPr lvl="1"/>
            <a:r>
              <a:rPr lang="en-US" altLang="en-US" dirty="0"/>
              <a:t>Drawdown</a:t>
            </a:r>
          </a:p>
          <a:p>
            <a:pPr lvl="1"/>
            <a:r>
              <a:rPr lang="en-US" altLang="en-US" dirty="0"/>
              <a:t>Spring Flows</a:t>
            </a:r>
          </a:p>
          <a:p>
            <a:pPr lvl="1"/>
            <a:r>
              <a:rPr lang="en-US" altLang="en-US" dirty="0"/>
              <a:t>Storage Volumes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57CB6-C4A7-7147-1AC0-6898597C9EBC}"/>
              </a:ext>
            </a:extLst>
          </p:cNvPr>
          <p:cNvSpPr/>
          <p:nvPr/>
        </p:nvSpPr>
        <p:spPr>
          <a:xfrm>
            <a:off x="1317522" y="2239296"/>
            <a:ext cx="3313471" cy="4350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8704869-022B-46B1-DDDB-A7E70CDF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646" y="2038964"/>
            <a:ext cx="289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i="1" dirty="0">
                <a:solidFill>
                  <a:srgbClr val="FF0000"/>
                </a:solidFill>
              </a:rPr>
              <a:t>MAG</a:t>
            </a:r>
          </a:p>
        </p:txBody>
      </p:sp>
    </p:spTree>
    <p:extLst>
      <p:ext uri="{BB962C8B-B14F-4D97-AF65-F5344CB8AC3E}">
        <p14:creationId xmlns:p14="http://schemas.microsoft.com/office/powerpoint/2010/main" val="52820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8EA5-5382-0326-A8BC-5DF8EBC4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Future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A198-EB20-7459-B26D-F489D8B8C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Results</a:t>
            </a:r>
          </a:p>
          <a:p>
            <a:pPr lvl="1"/>
            <a:r>
              <a:rPr lang="en-US" dirty="0"/>
              <a:t>Important because TWDB uses the models to calculate modeled available groundwater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Important because models cannot provide “all”  the answers and cannot “make decisions”</a:t>
            </a:r>
          </a:p>
          <a:p>
            <a:r>
              <a:rPr lang="en-US" dirty="0"/>
              <a:t>Common Sense</a:t>
            </a:r>
          </a:p>
          <a:p>
            <a:pPr lvl="1"/>
            <a:r>
              <a:rPr lang="en-US" dirty="0"/>
              <a:t>Important because a DFC is essentially a policy statement and needs to be rooted in practicality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271D-9339-CE34-8869-4DF6C1ED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DFC Process (2011)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C6052-FDEA-5CA6-4B4C-9C887F62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9 specific factors</a:t>
            </a:r>
          </a:p>
          <a:p>
            <a:r>
              <a:rPr lang="en-US" dirty="0"/>
              <a:t>“Proposed” DFC</a:t>
            </a:r>
          </a:p>
          <a:p>
            <a:r>
              <a:rPr lang="en-US" dirty="0"/>
              <a:t>Public comments and public hearings</a:t>
            </a:r>
          </a:p>
          <a:p>
            <a:r>
              <a:rPr lang="en-US" dirty="0"/>
              <a:t>District summary reports</a:t>
            </a:r>
          </a:p>
          <a:p>
            <a:r>
              <a:rPr lang="en-US" dirty="0"/>
              <a:t>“Final” DFC</a:t>
            </a:r>
          </a:p>
          <a:p>
            <a:r>
              <a:rPr lang="en-US" dirty="0"/>
              <a:t>“Explanatory Report”</a:t>
            </a:r>
          </a:p>
        </p:txBody>
      </p:sp>
    </p:spTree>
    <p:extLst>
      <p:ext uri="{BB962C8B-B14F-4D97-AF65-F5344CB8AC3E}">
        <p14:creationId xmlns:p14="http://schemas.microsoft.com/office/powerpoint/2010/main" val="1529054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ED5F-8211-41D9-8B33-28548064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/>
          <a:lstStyle/>
          <a:p>
            <a:r>
              <a:rPr lang="en-US" dirty="0"/>
              <a:t>Nine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05C9-C49C-63D3-427B-8DD56A4C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1337188"/>
            <a:ext cx="10515600" cy="5073444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dirty="0"/>
              <a:t>Aquifer uses or conditions 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State water plan needs and water management strategies 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Hydrological conditions</a:t>
            </a:r>
          </a:p>
          <a:p>
            <a:pPr marL="1009650" lvl="1" indent="-609600"/>
            <a:r>
              <a:rPr lang="en-US" dirty="0"/>
              <a:t>Recoverable storage (from TWDB)</a:t>
            </a:r>
          </a:p>
          <a:p>
            <a:pPr marL="1009650" lvl="1" indent="-609600"/>
            <a:r>
              <a:rPr lang="en-US" dirty="0"/>
              <a:t>Groundwater budget</a:t>
            </a:r>
          </a:p>
          <a:p>
            <a:pPr marL="552450" indent="-609600">
              <a:buFont typeface="+mj-lt"/>
              <a:buAutoNum type="arabicPeriod"/>
            </a:pPr>
            <a:r>
              <a:rPr lang="en-US" dirty="0"/>
              <a:t>Other environmental impacts</a:t>
            </a:r>
          </a:p>
          <a:p>
            <a:pPr marL="552450" indent="-609600">
              <a:buFont typeface="+mj-lt"/>
              <a:buAutoNum type="arabicPeriod"/>
            </a:pPr>
            <a:r>
              <a:rPr lang="en-US" dirty="0"/>
              <a:t>Subsidence</a:t>
            </a:r>
          </a:p>
          <a:p>
            <a:pPr marL="552450" indent="-609600">
              <a:buFont typeface="+mj-lt"/>
              <a:buAutoNum type="arabicPeriod"/>
            </a:pPr>
            <a:r>
              <a:rPr lang="en-US" dirty="0"/>
              <a:t>Socioeconomic impacts</a:t>
            </a:r>
          </a:p>
          <a:p>
            <a:pPr marL="552450" indent="-609600">
              <a:buFont typeface="+mj-lt"/>
              <a:buAutoNum type="arabicPeriod"/>
            </a:pPr>
            <a:r>
              <a:rPr lang="en-US" dirty="0"/>
              <a:t>The impact on the interests and rights in private property</a:t>
            </a:r>
          </a:p>
          <a:p>
            <a:pPr marL="552450" indent="-609600">
              <a:buFont typeface="+mj-lt"/>
              <a:buAutoNum type="arabicPeriod"/>
            </a:pPr>
            <a:r>
              <a:rPr lang="en-US" dirty="0"/>
              <a:t>The feasibility of achieving the desired future condition</a:t>
            </a:r>
          </a:p>
          <a:p>
            <a:pPr marL="552450" indent="-609600">
              <a:buFont typeface="+mj-lt"/>
              <a:buAutoNum type="arabicPeriod"/>
            </a:pPr>
            <a:r>
              <a:rPr lang="en-US" dirty="0"/>
              <a:t>Any other relevant information</a:t>
            </a:r>
          </a:p>
          <a:p>
            <a:pPr marL="552450" indent="-6096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5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786E-8AD1-3D2B-7DD8-76F780E3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C3A6-FABD-17D6-4A34-B2F95C6F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7" y="1825625"/>
            <a:ext cx="11356258" cy="4351338"/>
          </a:xfrm>
        </p:spPr>
        <p:txBody>
          <a:bodyPr/>
          <a:lstStyle/>
          <a:p>
            <a:r>
              <a:rPr lang="en-US" dirty="0"/>
              <a:t>The desired future conditions proposed must provide a balance between the highest practicable level of groundwater production and the conservation, preservation, protection, recharging, and prevention of waste of groundwater and control of subsidence in the management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2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8B58-CB78-D428-E6F1-CB36F452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37B32-F578-F9A6-5C44-0A953701D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Joint Planning Process (DFC, MAG)</a:t>
            </a:r>
          </a:p>
          <a:p>
            <a:r>
              <a:rPr lang="en-US" dirty="0"/>
              <a:t>Review Third Round of Joint Planning</a:t>
            </a:r>
          </a:p>
          <a:p>
            <a:pPr lvl="1"/>
            <a:r>
              <a:rPr lang="en-US" dirty="0"/>
              <a:t>DFCs adopted on August 19, 2021</a:t>
            </a:r>
          </a:p>
          <a:p>
            <a:r>
              <a:rPr lang="en-US" dirty="0"/>
              <a:t>Discuss Fourth Round</a:t>
            </a:r>
          </a:p>
          <a:p>
            <a:pPr lvl="1"/>
            <a:r>
              <a:rPr lang="en-US" dirty="0"/>
              <a:t>HB 2078 Discussion</a:t>
            </a:r>
          </a:p>
          <a:p>
            <a:pPr lvl="1"/>
            <a:r>
              <a:rPr lang="en-US" dirty="0"/>
              <a:t>Potential Changes to Current DFCs </a:t>
            </a:r>
          </a:p>
          <a:p>
            <a:pPr lvl="1"/>
            <a:r>
              <a:rPr lang="en-US" dirty="0"/>
              <a:t>Designations of Non-Relevant for Purposes of Joint Planning</a:t>
            </a:r>
          </a:p>
          <a:p>
            <a:pPr lvl="2"/>
            <a:r>
              <a:rPr lang="en-US" dirty="0"/>
              <a:t>Aquifers</a:t>
            </a:r>
          </a:p>
          <a:p>
            <a:pPr lvl="2"/>
            <a:r>
              <a:rPr lang="en-US" dirty="0"/>
              <a:t>Portions of Aquifers</a:t>
            </a:r>
          </a:p>
        </p:txBody>
      </p:sp>
    </p:spTree>
    <p:extLst>
      <p:ext uri="{BB962C8B-B14F-4D97-AF65-F5344CB8AC3E}">
        <p14:creationId xmlns:p14="http://schemas.microsoft.com/office/powerpoint/2010/main" val="307163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50EA1-0ACC-AD0B-DB72-0176EBCDD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F1F4-CF05-559F-D45F-DE2E2EF2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F892-1AB4-1043-37AF-8D54AC754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7" y="1825625"/>
            <a:ext cx="11356258" cy="4351338"/>
          </a:xfrm>
        </p:spPr>
        <p:txBody>
          <a:bodyPr/>
          <a:lstStyle/>
          <a:p>
            <a:r>
              <a:rPr lang="en-US" dirty="0"/>
              <a:t>The desired future conditions proposed must provide a balance between the highest practicable level of groundwater production and the conservation, preservation, protection, recharging, and prevention of waste of groundwater and control of subsidence in the management area.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64758-49C4-7F13-FF2A-DF52BEC975DE}"/>
              </a:ext>
            </a:extLst>
          </p:cNvPr>
          <p:cNvSpPr/>
          <p:nvPr/>
        </p:nvSpPr>
        <p:spPr>
          <a:xfrm>
            <a:off x="9193161" y="1825625"/>
            <a:ext cx="1396181" cy="396465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76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A64AC-88E5-0C6C-5181-F7D7ED566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35D8-0FF3-E197-34C7-770E4C2D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B0C17-2638-E0DE-5711-764735F7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7" y="1825625"/>
            <a:ext cx="11356258" cy="4351338"/>
          </a:xfrm>
        </p:spPr>
        <p:txBody>
          <a:bodyPr/>
          <a:lstStyle/>
          <a:p>
            <a:r>
              <a:rPr lang="en-US" dirty="0"/>
              <a:t>The desired future conditions proposed must provide a balance between the highest practicable level of groundwater production and the conservation, preservation, protection, recharging, and prevention of waste of groundwater and control of subsidence in the management area.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17707-32C5-87DB-6270-1B8AA528DA85}"/>
              </a:ext>
            </a:extLst>
          </p:cNvPr>
          <p:cNvSpPr/>
          <p:nvPr/>
        </p:nvSpPr>
        <p:spPr>
          <a:xfrm>
            <a:off x="2802194" y="2241755"/>
            <a:ext cx="7924800" cy="35396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8802-036C-C5A2-A618-286E0C51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D8AC-710A-0485-E9B3-2EC39DA4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8D44-5C47-4F81-6DCC-6DE3D033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7" y="1825625"/>
            <a:ext cx="11356258" cy="4351338"/>
          </a:xfrm>
        </p:spPr>
        <p:txBody>
          <a:bodyPr/>
          <a:lstStyle/>
          <a:p>
            <a:r>
              <a:rPr lang="en-US" dirty="0"/>
              <a:t>The desired future conditions proposed must provide a balance between the highest practicable level of groundwater production and the conservation, preservation, protection, recharging, and prevention of waste of groundwater and control of subsidence in the management area.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8468A8-97FA-74DA-D6A2-FD2A66A02463}"/>
              </a:ext>
            </a:extLst>
          </p:cNvPr>
          <p:cNvSpPr/>
          <p:nvPr/>
        </p:nvSpPr>
        <p:spPr>
          <a:xfrm>
            <a:off x="838201" y="2615381"/>
            <a:ext cx="10999838" cy="1189703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A4EC-C78B-579C-6EFB-A0EA0927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Nine Factors and Proposed DFC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AE4D-DE08-C09B-3F86-17B1D905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Statute requires that these nine factors (and the “balancing”) be considered prior to voting on a “proposed” DFC</a:t>
            </a:r>
          </a:p>
          <a:p>
            <a:pPr lvl="1"/>
            <a:r>
              <a:rPr lang="en-US" dirty="0"/>
              <a:t>(i.e. prior to any of the public hearings at the each of the Districts)</a:t>
            </a:r>
          </a:p>
          <a:p>
            <a:pPr>
              <a:lnSpc>
                <a:spcPct val="90000"/>
              </a:lnSpc>
            </a:pPr>
            <a:r>
              <a:rPr lang="en-US" dirty="0"/>
              <a:t>GMA must consider the nine factors prior to adopting a “proposed” DFC</a:t>
            </a:r>
          </a:p>
          <a:p>
            <a:pPr>
              <a:lnSpc>
                <a:spcPct val="90000"/>
              </a:lnSpc>
            </a:pPr>
            <a:r>
              <a:rPr lang="en-US" dirty="0"/>
              <a:t>The final “explanatory” report requires documentation of these factors</a:t>
            </a:r>
          </a:p>
          <a:p>
            <a:pPr>
              <a:lnSpc>
                <a:spcPct val="90000"/>
              </a:lnSpc>
            </a:pPr>
            <a:r>
              <a:rPr lang="en-US" dirty="0"/>
              <a:t>Although not required in statute, a “preliminary” explanatory report is useful prior to adoption of the “proposed” DFC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53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E168-FA1B-75BB-AF47-2C693138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Planning Process Tasks and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8B4DF-3EBE-F651-EB5E-2BCC691EE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9 specific factors</a:t>
            </a:r>
          </a:p>
          <a:p>
            <a:r>
              <a:rPr lang="en-US" dirty="0"/>
              <a:t>“Proposed” DFC and Draft Explanatory Report</a:t>
            </a:r>
          </a:p>
          <a:p>
            <a:r>
              <a:rPr lang="en-US" dirty="0"/>
              <a:t>Public comments and public hearings</a:t>
            </a:r>
          </a:p>
          <a:p>
            <a:r>
              <a:rPr lang="en-US" dirty="0"/>
              <a:t>District summary reports</a:t>
            </a:r>
          </a:p>
          <a:p>
            <a:r>
              <a:rPr lang="en-US" dirty="0"/>
              <a:t>“Final” DFC</a:t>
            </a:r>
          </a:p>
          <a:p>
            <a:r>
              <a:rPr lang="en-US" dirty="0"/>
              <a:t>Final Explanatory Report</a:t>
            </a:r>
          </a:p>
          <a:p>
            <a:r>
              <a:rPr lang="en-US" dirty="0"/>
              <a:t>Submit to TWDB for Review of Administrative </a:t>
            </a:r>
            <a:r>
              <a:rPr lang="en-US" dirty="0" err="1"/>
              <a:t>Completness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4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A0BF1-DA3F-F270-4E98-5E5DF10CF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4388-333B-D26D-77D3-046C4644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Planning Process Tasks and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1E2D-7F32-4E75-2B9E-C7D28F9A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9 specific factors</a:t>
            </a:r>
          </a:p>
          <a:p>
            <a:r>
              <a:rPr lang="en-US" dirty="0"/>
              <a:t>“Proposed” DFC and Draft Explanatory Report</a:t>
            </a:r>
          </a:p>
          <a:p>
            <a:r>
              <a:rPr lang="en-US" dirty="0"/>
              <a:t>Public comments and public hearings</a:t>
            </a:r>
          </a:p>
          <a:p>
            <a:r>
              <a:rPr lang="en-US" dirty="0"/>
              <a:t>District summary reports</a:t>
            </a:r>
          </a:p>
          <a:p>
            <a:r>
              <a:rPr lang="en-US" dirty="0"/>
              <a:t>“Final” DFC</a:t>
            </a:r>
          </a:p>
          <a:p>
            <a:r>
              <a:rPr lang="en-US" dirty="0"/>
              <a:t>Final Explanatory Report</a:t>
            </a:r>
          </a:p>
          <a:p>
            <a:r>
              <a:rPr lang="en-US" dirty="0"/>
              <a:t>Submit to TWDB for Review of Administrative Completeness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D6D1ED-F269-C3C1-C78B-50FA004B11C7}"/>
              </a:ext>
            </a:extLst>
          </p:cNvPr>
          <p:cNvCxnSpPr>
            <a:cxnSpLocks/>
          </p:cNvCxnSpPr>
          <p:nvPr/>
        </p:nvCxnSpPr>
        <p:spPr>
          <a:xfrm>
            <a:off x="0" y="2793160"/>
            <a:ext cx="121920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20701A-A037-7AB0-6B95-B99F1EC78A68}"/>
              </a:ext>
            </a:extLst>
          </p:cNvPr>
          <p:cNvSpPr txBox="1"/>
          <p:nvPr/>
        </p:nvSpPr>
        <p:spPr>
          <a:xfrm>
            <a:off x="8649929" y="191808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Before 5/1/2026</a:t>
            </a:r>
          </a:p>
        </p:txBody>
      </p:sp>
    </p:spTree>
    <p:extLst>
      <p:ext uri="{BB962C8B-B14F-4D97-AF65-F5344CB8AC3E}">
        <p14:creationId xmlns:p14="http://schemas.microsoft.com/office/powerpoint/2010/main" val="135398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E6F22-1D58-479B-AF52-97921139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6B74-48CB-DC22-D705-D999A51A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Planning Process Tasks and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4791-3F94-DCB5-AFAE-4F668346B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9 specific factors</a:t>
            </a:r>
          </a:p>
          <a:p>
            <a:r>
              <a:rPr lang="en-US" dirty="0"/>
              <a:t>“Proposed” DFC and Draft Explanatory Report</a:t>
            </a:r>
          </a:p>
          <a:p>
            <a:r>
              <a:rPr lang="en-US" dirty="0"/>
              <a:t>Public comments and public hearings</a:t>
            </a:r>
          </a:p>
          <a:p>
            <a:r>
              <a:rPr lang="en-US" dirty="0"/>
              <a:t>District summary reports</a:t>
            </a:r>
          </a:p>
          <a:p>
            <a:r>
              <a:rPr lang="en-US" dirty="0"/>
              <a:t>“Final” DFC</a:t>
            </a:r>
          </a:p>
          <a:p>
            <a:r>
              <a:rPr lang="en-US" dirty="0"/>
              <a:t>Final Explanatory Report</a:t>
            </a:r>
          </a:p>
          <a:p>
            <a:r>
              <a:rPr lang="en-US" dirty="0"/>
              <a:t>Submit to TWDB for Review of Administrative Completeness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072984-FFF3-BB39-DE2E-618EF9D10960}"/>
              </a:ext>
            </a:extLst>
          </p:cNvPr>
          <p:cNvCxnSpPr>
            <a:cxnSpLocks/>
          </p:cNvCxnSpPr>
          <p:nvPr/>
        </p:nvCxnSpPr>
        <p:spPr>
          <a:xfrm>
            <a:off x="0" y="2793160"/>
            <a:ext cx="121920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CE3BF0-6C39-C183-ED56-21BFE46726F1}"/>
              </a:ext>
            </a:extLst>
          </p:cNvPr>
          <p:cNvSpPr txBox="1"/>
          <p:nvPr/>
        </p:nvSpPr>
        <p:spPr>
          <a:xfrm>
            <a:off x="8364793" y="3091502"/>
            <a:ext cx="271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After Vote on “Proposed” DFC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53587-241B-5B96-3A38-7676E6265B83}"/>
              </a:ext>
            </a:extLst>
          </p:cNvPr>
          <p:cNvSpPr txBox="1"/>
          <p:nvPr/>
        </p:nvSpPr>
        <p:spPr>
          <a:xfrm>
            <a:off x="8649929" y="191808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Before 5/1/2026</a:t>
            </a:r>
          </a:p>
        </p:txBody>
      </p:sp>
    </p:spTree>
    <p:extLst>
      <p:ext uri="{BB962C8B-B14F-4D97-AF65-F5344CB8AC3E}">
        <p14:creationId xmlns:p14="http://schemas.microsoft.com/office/powerpoint/2010/main" val="253596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EB57A-2327-200E-3AD4-230CCBC0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1D58-2C4F-2464-5A46-13C6C890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Planning Process Tasks and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9D265-8007-B40D-B598-8013C30A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9 specific factors</a:t>
            </a:r>
          </a:p>
          <a:p>
            <a:r>
              <a:rPr lang="en-US" dirty="0"/>
              <a:t>“Proposed” DFC and Draft Explanatory Report</a:t>
            </a:r>
          </a:p>
          <a:p>
            <a:r>
              <a:rPr lang="en-US" dirty="0"/>
              <a:t>Public comments and public hearings</a:t>
            </a:r>
          </a:p>
          <a:p>
            <a:r>
              <a:rPr lang="en-US" dirty="0"/>
              <a:t>District summary reports</a:t>
            </a:r>
          </a:p>
          <a:p>
            <a:r>
              <a:rPr lang="en-US" dirty="0"/>
              <a:t>“Final” DFC</a:t>
            </a:r>
          </a:p>
          <a:p>
            <a:r>
              <a:rPr lang="en-US" dirty="0"/>
              <a:t>Final Explanatory Report</a:t>
            </a:r>
          </a:p>
          <a:p>
            <a:r>
              <a:rPr lang="en-US" dirty="0"/>
              <a:t>Submit to TWDB for Review of Administrative Completeness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8B0246-9748-6CB6-7AA0-6D7EBB422515}"/>
              </a:ext>
            </a:extLst>
          </p:cNvPr>
          <p:cNvCxnSpPr>
            <a:cxnSpLocks/>
          </p:cNvCxnSpPr>
          <p:nvPr/>
        </p:nvCxnSpPr>
        <p:spPr>
          <a:xfrm>
            <a:off x="0" y="2793160"/>
            <a:ext cx="121920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AF1940-5223-6B1D-2356-A02C39714796}"/>
              </a:ext>
            </a:extLst>
          </p:cNvPr>
          <p:cNvSpPr txBox="1"/>
          <p:nvPr/>
        </p:nvSpPr>
        <p:spPr>
          <a:xfrm>
            <a:off x="8364793" y="3091502"/>
            <a:ext cx="271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After Vote on “Proposed” DFC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B66EF-AC2E-CD84-803A-3D335783BC31}"/>
              </a:ext>
            </a:extLst>
          </p:cNvPr>
          <p:cNvSpPr txBox="1"/>
          <p:nvPr/>
        </p:nvSpPr>
        <p:spPr>
          <a:xfrm>
            <a:off x="8649929" y="191808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Before 5/1/2026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2CB75-3B9B-908B-22D1-8E1146A549F7}"/>
              </a:ext>
            </a:extLst>
          </p:cNvPr>
          <p:cNvSpPr/>
          <p:nvPr/>
        </p:nvSpPr>
        <p:spPr>
          <a:xfrm>
            <a:off x="838200" y="3895633"/>
            <a:ext cx="9564329" cy="139411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679CE-E13B-460C-28E7-A3D2D4CB7E91}"/>
              </a:ext>
            </a:extLst>
          </p:cNvPr>
          <p:cNvSpPr txBox="1"/>
          <p:nvPr/>
        </p:nvSpPr>
        <p:spPr>
          <a:xfrm>
            <a:off x="2913003" y="5807754"/>
            <a:ext cx="636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Deadline to Approve DFC = 1/5/2027</a:t>
            </a:r>
          </a:p>
        </p:txBody>
      </p:sp>
    </p:spTree>
    <p:extLst>
      <p:ext uri="{BB962C8B-B14F-4D97-AF65-F5344CB8AC3E}">
        <p14:creationId xmlns:p14="http://schemas.microsoft.com/office/powerpoint/2010/main" val="77557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13947-0561-8608-E668-00E917FEE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for Public Hearings</a:t>
            </a:r>
          </a:p>
          <a:p>
            <a:r>
              <a:rPr lang="en-US" dirty="0"/>
              <a:t>Documents Factor Consideration</a:t>
            </a:r>
          </a:p>
          <a:p>
            <a:r>
              <a:rPr lang="en-US" dirty="0"/>
              <a:t>Documents GAM Runs</a:t>
            </a:r>
          </a:p>
          <a:p>
            <a:r>
              <a:rPr lang="en-US" dirty="0"/>
              <a:t>Appendices include Technical Memoranda (Model Runs)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4BB4FA-C5AD-CBFF-888C-2B9C56D4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Draft Explanatory Report</a:t>
            </a:r>
          </a:p>
        </p:txBody>
      </p:sp>
    </p:spTree>
    <p:extLst>
      <p:ext uri="{BB962C8B-B14F-4D97-AF65-F5344CB8AC3E}">
        <p14:creationId xmlns:p14="http://schemas.microsoft.com/office/powerpoint/2010/main" val="1381962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9AF6-B268-E373-5865-81E01D6B0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E6C1-0F60-DD4F-25E7-BCD2E9DF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36CF-D103-AFCD-0E22-67311623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Joint Planning Process (DFC, MAG)</a:t>
            </a:r>
          </a:p>
          <a:p>
            <a:r>
              <a:rPr lang="en-US" dirty="0"/>
              <a:t>Review Third Round of Joint Planning</a:t>
            </a:r>
          </a:p>
          <a:p>
            <a:pPr lvl="1"/>
            <a:r>
              <a:rPr lang="en-US" dirty="0"/>
              <a:t>DFCs adopted on August 19, 2021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 Fourth Round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HB 2078 Discussion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Potential Changes to Current DFCs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Designations of Non-Relevant for Purposes of Joint Planning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Aquifers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Portions of Aquifers</a:t>
            </a:r>
          </a:p>
        </p:txBody>
      </p:sp>
    </p:spTree>
    <p:extLst>
      <p:ext uri="{BB962C8B-B14F-4D97-AF65-F5344CB8AC3E}">
        <p14:creationId xmlns:p14="http://schemas.microsoft.com/office/powerpoint/2010/main" val="227182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A0E44-FC9E-90CA-9232-0DE66C26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BEA1-0178-9BEA-F128-5C0195D4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700C-0899-66DD-DD0B-FA41BA0F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Joint Planning Process (DFC, MAG)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Third Round of Joint Planning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DFCs adopted on August 19, 2021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 Fourth Round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HB 2078 Discussion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Potential Changes to Current DFCs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Designations of Non-Relevant for Purposes of Joint Planning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Aquifers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Portions of Aquifers</a:t>
            </a:r>
          </a:p>
        </p:txBody>
      </p:sp>
    </p:spTree>
    <p:extLst>
      <p:ext uri="{BB962C8B-B14F-4D97-AF65-F5344CB8AC3E}">
        <p14:creationId xmlns:p14="http://schemas.microsoft.com/office/powerpoint/2010/main" val="211672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382C-B9A8-5B3D-36BB-C63E594C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Aquifers in GMA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1AEC2-937E-EC4B-9B76-53A1EEEBFE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Blaine</a:t>
            </a:r>
          </a:p>
          <a:p>
            <a:r>
              <a:rPr lang="en-US" dirty="0"/>
              <a:t>Capitan Reef</a:t>
            </a:r>
          </a:p>
          <a:p>
            <a:r>
              <a:rPr lang="en-US" dirty="0"/>
              <a:t>Cross Timbers</a:t>
            </a:r>
          </a:p>
          <a:p>
            <a:r>
              <a:rPr lang="en-US" dirty="0"/>
              <a:t>Dockum</a:t>
            </a:r>
          </a:p>
          <a:p>
            <a:r>
              <a:rPr lang="en-US" dirty="0"/>
              <a:t>Edwards-Trinity (Plateau)</a:t>
            </a:r>
          </a:p>
          <a:p>
            <a:r>
              <a:rPr lang="en-US" dirty="0"/>
              <a:t>Ellenburger-San Saba</a:t>
            </a:r>
          </a:p>
          <a:p>
            <a:r>
              <a:rPr lang="en-US" dirty="0"/>
              <a:t>Hickory</a:t>
            </a:r>
          </a:p>
          <a:p>
            <a:r>
              <a:rPr lang="en-US" dirty="0"/>
              <a:t>Igneous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0F84CE-E44A-778D-7912-DB4FDD6765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Lipan</a:t>
            </a:r>
          </a:p>
          <a:p>
            <a:r>
              <a:rPr lang="en-US" dirty="0"/>
              <a:t>Marble Falls</a:t>
            </a:r>
          </a:p>
          <a:p>
            <a:r>
              <a:rPr lang="en-US" dirty="0"/>
              <a:t>Ogallala</a:t>
            </a:r>
          </a:p>
          <a:p>
            <a:r>
              <a:rPr lang="en-US" dirty="0"/>
              <a:t>Pecos Valley</a:t>
            </a:r>
          </a:p>
          <a:p>
            <a:r>
              <a:rPr lang="en-US" dirty="0"/>
              <a:t>Rustler</a:t>
            </a:r>
          </a:p>
          <a:p>
            <a:r>
              <a:rPr lang="en-US" dirty="0"/>
              <a:t>Seymour</a:t>
            </a:r>
          </a:p>
          <a:p>
            <a:r>
              <a:rPr lang="en-US" dirty="0"/>
              <a:t>Trinity</a:t>
            </a:r>
          </a:p>
        </p:txBody>
      </p:sp>
    </p:spTree>
    <p:extLst>
      <p:ext uri="{BB962C8B-B14F-4D97-AF65-F5344CB8AC3E}">
        <p14:creationId xmlns:p14="http://schemas.microsoft.com/office/powerpoint/2010/main" val="354510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CB824-331F-2D48-A6BF-0AD32328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EEC5-BBF2-1538-4318-7DCD2F6E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Aquifers in GMA 7 Covered in Explanatory Reports in 2016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68556-7F64-0148-C17F-0965019F6F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Blaine</a:t>
            </a:r>
          </a:p>
          <a:p>
            <a:r>
              <a:rPr lang="en-US" dirty="0"/>
              <a:t>Capitan Reef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Cross Timbers</a:t>
            </a:r>
          </a:p>
          <a:p>
            <a:r>
              <a:rPr lang="en-US" dirty="0"/>
              <a:t>Dockum</a:t>
            </a:r>
          </a:p>
          <a:p>
            <a:r>
              <a:rPr lang="en-US" dirty="0"/>
              <a:t>Edwards-Trinity (Plateau)</a:t>
            </a:r>
          </a:p>
          <a:p>
            <a:r>
              <a:rPr lang="en-US" dirty="0"/>
              <a:t>Ellenburger-San Saba</a:t>
            </a:r>
          </a:p>
          <a:p>
            <a:r>
              <a:rPr lang="en-US" dirty="0"/>
              <a:t>Hickory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Igneous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3615F-7AC5-7F7C-3B0D-8B7B1F9C97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Lipan</a:t>
            </a:r>
          </a:p>
          <a:p>
            <a:r>
              <a:rPr lang="en-US" dirty="0"/>
              <a:t>Marble Falls</a:t>
            </a:r>
          </a:p>
          <a:p>
            <a:r>
              <a:rPr lang="en-US" dirty="0"/>
              <a:t>Ogallala</a:t>
            </a:r>
          </a:p>
          <a:p>
            <a:r>
              <a:rPr lang="en-US" dirty="0"/>
              <a:t>Pecos Valley</a:t>
            </a:r>
          </a:p>
          <a:p>
            <a:r>
              <a:rPr lang="en-US" dirty="0"/>
              <a:t>Rustler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Seymour</a:t>
            </a:r>
          </a:p>
          <a:p>
            <a:r>
              <a:rPr lang="en-US" dirty="0"/>
              <a:t>Trinity</a:t>
            </a:r>
          </a:p>
        </p:txBody>
      </p:sp>
    </p:spTree>
    <p:extLst>
      <p:ext uri="{BB962C8B-B14F-4D97-AF65-F5344CB8AC3E}">
        <p14:creationId xmlns:p14="http://schemas.microsoft.com/office/powerpoint/2010/main" val="2277326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823D-94C7-9EEE-DAA6-01437230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Explanatory Reports in 2026 (3</a:t>
            </a:r>
            <a:r>
              <a:rPr lang="en-US" baseline="30000" dirty="0"/>
              <a:t>rd</a:t>
            </a:r>
            <a:r>
              <a:rPr lang="en-US" dirty="0"/>
              <a:t> Round)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D66D-0804-3C69-3602-57822507C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Organized around Groundwater Availability Models (GAMs)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Capitan Reef Complex Aquifer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Edwards-Trinity (Plateau), Pecos Valley, and Trinity aquifers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Llano Uplift Aquifer System (Ellenburger-San Saba, Hickory)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Ogallala and Dockum aquifers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Rustler Aquifer</a:t>
            </a:r>
          </a:p>
          <a:p>
            <a:r>
              <a:rPr lang="en-US" dirty="0"/>
              <a:t>Briefly summarize each </a:t>
            </a:r>
          </a:p>
          <a:p>
            <a:r>
              <a:rPr lang="en-US" dirty="0"/>
              <a:t>Recommendations/discussion after completing 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34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FAFF-90F6-ED30-2D70-24C658A8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Capitan Reef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279E-FCAB-D52B-A698-1191F319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Limited to Middle Pecos GCD in GMA 7</a:t>
            </a:r>
          </a:p>
          <a:p>
            <a:r>
              <a:rPr lang="en-US" dirty="0"/>
              <a:t>Historic DFCs</a:t>
            </a:r>
          </a:p>
          <a:p>
            <a:pPr lvl="1"/>
            <a:r>
              <a:rPr lang="en-US" dirty="0"/>
              <a:t>2010: No GAM Available</a:t>
            </a:r>
          </a:p>
          <a:p>
            <a:pPr lvl="2"/>
            <a:r>
              <a:rPr lang="en-US" dirty="0"/>
              <a:t>DFC = 15 ft drawdown (2010 to 2060) in unconfined area</a:t>
            </a:r>
          </a:p>
          <a:p>
            <a:pPr lvl="2"/>
            <a:r>
              <a:rPr lang="en-US" dirty="0"/>
              <a:t>DFC = 200 ft drawdown (2010 to 2060) in confined area</a:t>
            </a:r>
          </a:p>
          <a:p>
            <a:pPr lvl="1"/>
            <a:r>
              <a:rPr lang="en-US" dirty="0"/>
              <a:t>2016: Based on simulations with new GAM</a:t>
            </a:r>
          </a:p>
          <a:p>
            <a:pPr lvl="2"/>
            <a:r>
              <a:rPr lang="en-US" dirty="0"/>
              <a:t>DFC = 56 ft drawdown (2006 to 2070)</a:t>
            </a:r>
          </a:p>
          <a:p>
            <a:pPr lvl="1"/>
            <a:r>
              <a:rPr lang="en-US" dirty="0"/>
              <a:t>2021: No change from 2016 DFC</a:t>
            </a:r>
          </a:p>
          <a:p>
            <a:r>
              <a:rPr lang="en-US" dirty="0"/>
              <a:t>Explanatory report discussed model limitations</a:t>
            </a:r>
          </a:p>
          <a:p>
            <a:pPr lvl="1"/>
            <a:r>
              <a:rPr lang="en-US" dirty="0"/>
              <a:t>Simulation not reliable but are useful for comparative purposes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44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C979-D135-F27C-0455-5F577C61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Edwards-Trinity (Plateau), Pecos Valley, and Trinity Summary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10FD-FE6A-7FB9-69AA-59C17776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DFCs based on GAM runs with Alternative GAM</a:t>
            </a:r>
          </a:p>
          <a:p>
            <a:r>
              <a:rPr lang="en-US" dirty="0"/>
              <a:t>2010 DFC:</a:t>
            </a:r>
          </a:p>
          <a:p>
            <a:pPr lvl="1"/>
            <a:r>
              <a:rPr lang="en-US" dirty="0"/>
              <a:t>Scenario 10</a:t>
            </a:r>
          </a:p>
          <a:p>
            <a:pPr lvl="1"/>
            <a:r>
              <a:rPr lang="en-US" dirty="0"/>
              <a:t>Drawdown expressed as GMA 7 average (7 feet) from 2006 to 2060</a:t>
            </a:r>
          </a:p>
          <a:p>
            <a:pPr lvl="2"/>
            <a:r>
              <a:rPr lang="en-US" dirty="0"/>
              <a:t>Kinney County was expressed separately (Average Las Moras Spring flow of 23.9 cubic feet per second, or cfs) based on a different model</a:t>
            </a:r>
          </a:p>
          <a:p>
            <a:pPr lvl="2"/>
            <a:r>
              <a:rPr lang="en-US" dirty="0"/>
              <a:t>Some carved out areas were designated as not relevant for purposes of joint planning</a:t>
            </a:r>
          </a:p>
          <a:p>
            <a:pPr lvl="2"/>
            <a:r>
              <a:rPr lang="en-US" dirty="0"/>
              <a:t>Table of average drawdowns by county were also included in resolution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79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0EE8-40FD-BC38-FE38-D6951717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Edwards-Trinity (Plateau), Pecos Valley, and Trinity Summary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77D1-938E-F83D-5DB3-5F6FB47B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2016 DFC:</a:t>
            </a:r>
          </a:p>
          <a:p>
            <a:pPr lvl="1"/>
            <a:r>
              <a:rPr lang="en-US" dirty="0"/>
              <a:t>Table of average drawdowns by county based on Scenario 2</a:t>
            </a:r>
          </a:p>
          <a:p>
            <a:pPr lvl="2"/>
            <a:r>
              <a:rPr lang="en-US" dirty="0"/>
              <a:t>Minor adjustments to 2010 DFC (Irion County)</a:t>
            </a:r>
          </a:p>
          <a:p>
            <a:pPr lvl="2"/>
            <a:r>
              <a:rPr lang="en-US" dirty="0"/>
              <a:t>Updated time (through 2070)</a:t>
            </a:r>
          </a:p>
          <a:p>
            <a:pPr lvl="1"/>
            <a:r>
              <a:rPr lang="en-US" dirty="0"/>
              <a:t>Kinney County: no change to 2010 DFC</a:t>
            </a:r>
          </a:p>
          <a:p>
            <a:pPr lvl="1"/>
            <a:r>
              <a:rPr lang="en-US" dirty="0"/>
              <a:t>Val Verde County: Spring Flow DFC (San Felipe Spring) annual average flow of 73 to 75 million gallons per day (mgd) based on a different model</a:t>
            </a:r>
          </a:p>
          <a:p>
            <a:pPr lvl="1"/>
            <a:r>
              <a:rPr lang="en-US" dirty="0"/>
              <a:t>Carved out some areas as not relevant (added new areas)</a:t>
            </a:r>
          </a:p>
          <a:p>
            <a:r>
              <a:rPr lang="en-US" dirty="0"/>
              <a:t>2021 DFC:</a:t>
            </a:r>
          </a:p>
          <a:p>
            <a:pPr lvl="1"/>
            <a:r>
              <a:rPr lang="en-US" dirty="0"/>
              <a:t>Unchanged from 2016 (2018) DFC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47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7489E-20F4-61D5-45FA-028F0487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70" y="124238"/>
            <a:ext cx="5019048" cy="660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5B471-FF0B-6B71-ED8D-3CF6AA2CB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3" y="0"/>
            <a:ext cx="552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6AE39-AB82-5B8C-36B4-F2E0B6C2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5CA40-73B7-A0F1-092C-B2EDD5768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70" y="124238"/>
            <a:ext cx="5019048" cy="660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093389-EB52-1D91-8750-BC3665B18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3" y="0"/>
            <a:ext cx="552316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7FBF94-0623-42BD-5CC8-9E1400167C47}"/>
              </a:ext>
            </a:extLst>
          </p:cNvPr>
          <p:cNvSpPr/>
          <p:nvPr/>
        </p:nvSpPr>
        <p:spPr>
          <a:xfrm>
            <a:off x="7502013" y="1288026"/>
            <a:ext cx="2900516" cy="206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8C9882-DF17-D5FB-F67E-DFCEB0D7ED6A}"/>
              </a:ext>
            </a:extLst>
          </p:cNvPr>
          <p:cNvSpPr/>
          <p:nvPr/>
        </p:nvSpPr>
        <p:spPr>
          <a:xfrm>
            <a:off x="8377084" y="3765755"/>
            <a:ext cx="226142" cy="50144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34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0863-28D8-5C72-A5A2-9DC4A0E9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Edwards-Trinity (Plateau), Pecos Valley, and Trinity: Summary of Activities Since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D24D3-4EC7-9E27-15A1-E0A3DA45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TWDB has started to update GAM</a:t>
            </a:r>
          </a:p>
          <a:p>
            <a:r>
              <a:rPr lang="en-US" dirty="0"/>
              <a:t>TWDB contracted two research studies (2022)</a:t>
            </a:r>
          </a:p>
          <a:p>
            <a:pPr lvl="1"/>
            <a:r>
              <a:rPr lang="en-US" dirty="0"/>
              <a:t>Recharge (WSP) </a:t>
            </a:r>
          </a:p>
          <a:p>
            <a:pPr lvl="1"/>
            <a:r>
              <a:rPr lang="en-US" dirty="0"/>
              <a:t>Pumping (LRE Water)</a:t>
            </a:r>
          </a:p>
          <a:p>
            <a:r>
              <a:rPr lang="en-US" dirty="0"/>
              <a:t>GMA 7 reviewed these studies</a:t>
            </a:r>
          </a:p>
          <a:p>
            <a:pPr lvl="1"/>
            <a:r>
              <a:rPr lang="en-US" dirty="0"/>
              <a:t>Presentation on October 20, 2022</a:t>
            </a:r>
          </a:p>
          <a:p>
            <a:pPr lvl="1"/>
            <a:r>
              <a:rPr lang="en-US" dirty="0"/>
              <a:t>Submitted to TWDB</a:t>
            </a:r>
          </a:p>
          <a:p>
            <a:r>
              <a:rPr lang="en-US" dirty="0"/>
              <a:t>TWDB provided status of GAM Update at Joint GMA3/GMA 7 meeting on February 19, 2025</a:t>
            </a:r>
          </a:p>
          <a:p>
            <a:pPr lvl="1"/>
            <a:r>
              <a:rPr lang="en-US" dirty="0"/>
              <a:t>Delays in GAM Update (now Summer/Fall 2025)</a:t>
            </a:r>
          </a:p>
          <a:p>
            <a:pPr lvl="1"/>
            <a:r>
              <a:rPr lang="en-US" dirty="0"/>
              <a:t>Action at 2/19/2025 meeting: Use “old model” this round and defer any updates to DFC until 5</a:t>
            </a:r>
            <a:r>
              <a:rPr lang="en-US" baseline="30000" dirty="0"/>
              <a:t>th</a:t>
            </a:r>
            <a:r>
              <a:rPr lang="en-US" dirty="0"/>
              <a:t> round of Joint Planning (May 1, 2031)</a:t>
            </a:r>
          </a:p>
          <a:p>
            <a:pPr lvl="1"/>
            <a:r>
              <a:rPr lang="en-US" dirty="0"/>
              <a:t>TWDB will rely on current Alternative GAM for MAG calculations</a:t>
            </a:r>
          </a:p>
        </p:txBody>
      </p:sp>
    </p:spTree>
    <p:extLst>
      <p:ext uri="{BB962C8B-B14F-4D97-AF65-F5344CB8AC3E}">
        <p14:creationId xmlns:p14="http://schemas.microsoft.com/office/powerpoint/2010/main" val="3440389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0080-CB4D-D650-66FD-017582D7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Llano Uplift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380F9-2FCD-6C22-2145-989351C3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2010 DFC:</a:t>
            </a:r>
          </a:p>
          <a:p>
            <a:pPr lvl="1"/>
            <a:r>
              <a:rPr lang="en-US" dirty="0"/>
              <a:t>Ellenburger-San Saba, Hickory, and Marble Falls </a:t>
            </a:r>
          </a:p>
          <a:p>
            <a:pPr lvl="1"/>
            <a:r>
              <a:rPr lang="en-US" dirty="0"/>
              <a:t>Aquifer drawdown DFCs (2010 to 2060) based on water budget analyses completed by TWDB (three separate reports)</a:t>
            </a:r>
          </a:p>
          <a:p>
            <a:r>
              <a:rPr lang="en-US" dirty="0"/>
              <a:t>2016 DFC:</a:t>
            </a:r>
          </a:p>
          <a:p>
            <a:pPr lvl="1"/>
            <a:r>
              <a:rPr lang="en-US" dirty="0"/>
              <a:t>Based on Scenario 3 using Llano Uplift GAM</a:t>
            </a:r>
          </a:p>
          <a:p>
            <a:pPr lvl="1"/>
            <a:r>
              <a:rPr lang="en-US" dirty="0"/>
              <a:t>Average drawdown in counties from 2011 to 2070</a:t>
            </a:r>
          </a:p>
          <a:p>
            <a:pPr lvl="2"/>
            <a:r>
              <a:rPr lang="en-US" dirty="0"/>
              <a:t>Separate tables for Ellenburger-San Saba and Hickory</a:t>
            </a:r>
          </a:p>
          <a:p>
            <a:pPr lvl="2"/>
            <a:r>
              <a:rPr lang="en-US" dirty="0"/>
              <a:t>Marble Falls classified as not relevant</a:t>
            </a:r>
          </a:p>
          <a:p>
            <a:r>
              <a:rPr lang="en-US" dirty="0"/>
              <a:t>2021 DFC:</a:t>
            </a:r>
          </a:p>
          <a:p>
            <a:pPr lvl="1"/>
            <a:r>
              <a:rPr lang="en-US" dirty="0"/>
              <a:t>No change from 2016 DFC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7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D038-9EB3-74B6-23D7-7C39B0E8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vs. Management vs.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05D5C-7303-6BC5-0A6F-7155EB55C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(Joint Planning Process in GMA 7)</a:t>
            </a:r>
          </a:p>
          <a:p>
            <a:pPr lvl="1"/>
            <a:r>
              <a:rPr lang="en-US" dirty="0"/>
              <a:t>Desired future conditions (DFC)</a:t>
            </a:r>
          </a:p>
          <a:p>
            <a:pPr lvl="1"/>
            <a:r>
              <a:rPr lang="en-US" dirty="0"/>
              <a:t>Modeled available groundwater (MAG)</a:t>
            </a:r>
          </a:p>
          <a:p>
            <a:r>
              <a:rPr lang="en-US" dirty="0"/>
              <a:t>Management (GCD Management Plan)</a:t>
            </a:r>
          </a:p>
          <a:p>
            <a:pPr lvl="1"/>
            <a:r>
              <a:rPr lang="en-US" dirty="0"/>
              <a:t>Goal 8 (Addressing in a quantitative manner the desired future conditions (DFC) of the groundwater resources in the District)</a:t>
            </a:r>
          </a:p>
          <a:p>
            <a:r>
              <a:rPr lang="en-US" dirty="0"/>
              <a:t>Regulation (GCD Rules)</a:t>
            </a:r>
          </a:p>
          <a:p>
            <a:pPr lvl="1"/>
            <a:r>
              <a:rPr lang="en-US" dirty="0"/>
              <a:t>Permitting</a:t>
            </a:r>
          </a:p>
        </p:txBody>
      </p:sp>
    </p:spTree>
    <p:extLst>
      <p:ext uri="{BB962C8B-B14F-4D97-AF65-F5344CB8AC3E}">
        <p14:creationId xmlns:p14="http://schemas.microsoft.com/office/powerpoint/2010/main" val="23388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EE6C-F418-D114-67F7-B536C824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Ogallala and Dockum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3A98-0B3B-5A7F-BD55-C084C9CE0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63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2010 DFC:</a:t>
            </a:r>
          </a:p>
          <a:p>
            <a:pPr lvl="1"/>
            <a:r>
              <a:rPr lang="en-US" dirty="0"/>
              <a:t>Ogallala: 50 percent of volume remaining in 2060 (2010 baseline) in Ector, Glasscock, and Midland counties (based on Ogallala GAM)</a:t>
            </a:r>
          </a:p>
          <a:p>
            <a:pPr lvl="1"/>
            <a:r>
              <a:rPr lang="en-US" dirty="0"/>
              <a:t>Dockum: Average drawdown by county based on Dockum Alternative GAM) for Ector, Midland, Mitchell, Nolan, Pecos, Scurry, and Upton counties</a:t>
            </a:r>
          </a:p>
          <a:p>
            <a:r>
              <a:rPr lang="en-US" dirty="0"/>
              <a:t>2016 DFC:</a:t>
            </a:r>
          </a:p>
          <a:p>
            <a:pPr lvl="1"/>
            <a:r>
              <a:rPr lang="en-US" dirty="0"/>
              <a:t>Based on new HPAS GAM</a:t>
            </a:r>
          </a:p>
          <a:p>
            <a:pPr lvl="1"/>
            <a:r>
              <a:rPr lang="en-US" dirty="0"/>
              <a:t>Ogallala: average drawdown of 6 ft in Glasscock County (2012 to 2070). Not relevant in other counties</a:t>
            </a:r>
          </a:p>
          <a:p>
            <a:pPr lvl="1"/>
            <a:r>
              <a:rPr lang="en-US" dirty="0"/>
              <a:t>Dockum: average drawdown (2012 to 2070) in Reagan and Pecos County. Not relevant in other counties</a:t>
            </a:r>
          </a:p>
          <a:p>
            <a:r>
              <a:rPr lang="en-US" dirty="0"/>
              <a:t>2021 DFC:</a:t>
            </a:r>
          </a:p>
          <a:p>
            <a:pPr lvl="1"/>
            <a:r>
              <a:rPr lang="en-US" dirty="0"/>
              <a:t>No change from 2016 DFC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23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3EA1-2593-6D24-880C-1BF4BC78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Ogallala and Dockum: Summary of Activities Since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4E924-99B3-8651-98E3-91DC9A3FC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TWDB updates to HPAS GAM</a:t>
            </a:r>
          </a:p>
          <a:p>
            <a:r>
              <a:rPr lang="en-US" dirty="0"/>
              <a:t>Increased Dockum wells and added pumping from 2013 to 2020</a:t>
            </a:r>
          </a:p>
          <a:p>
            <a:r>
              <a:rPr lang="en-US" dirty="0"/>
              <a:t>Extended calibration period to 2020</a:t>
            </a:r>
          </a:p>
          <a:p>
            <a:r>
              <a:rPr lang="en-US" dirty="0"/>
              <a:t>Need to consider this GAM update (if Ogallala and Dockum are designated as “relevant”):</a:t>
            </a:r>
          </a:p>
          <a:p>
            <a:pPr lvl="1"/>
            <a:r>
              <a:rPr lang="en-US" dirty="0"/>
              <a:t>New simulations</a:t>
            </a:r>
          </a:p>
          <a:p>
            <a:pPr lvl="1"/>
            <a:r>
              <a:rPr lang="en-US" dirty="0"/>
              <a:t>Update “current”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54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26B39F9-D68D-89CB-A77F-969058C21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7" y="0"/>
            <a:ext cx="5299364" cy="6858000"/>
          </a:xfrm>
          <a:prstGeom prst="rect">
            <a:avLst/>
          </a:prstGeom>
        </p:spPr>
      </p:pic>
      <p:pic>
        <p:nvPicPr>
          <p:cNvPr id="7" name="Picture 6" descr="A map of a country with different colored dots&#10;&#10;AI-generated content may be incorrect.">
            <a:extLst>
              <a:ext uri="{FF2B5EF4-FFF2-40B4-BE49-F238E27FC236}">
                <a16:creationId xmlns:a16="http://schemas.microsoft.com/office/drawing/2014/main" id="{087307DC-BE7F-903C-2C7B-B70573DF7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3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62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large number of red and yellow areas&#10;&#10;AI-generated content may be incorrect.">
            <a:extLst>
              <a:ext uri="{FF2B5EF4-FFF2-40B4-BE49-F238E27FC236}">
                <a16:creationId xmlns:a16="http://schemas.microsoft.com/office/drawing/2014/main" id="{08AEBC88-B723-CEB3-4F90-892A911C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41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374B-B62A-6D52-DD50-4F6B4961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Rustler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02BD-870B-A95A-0E6A-2652F3F7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2010 DFC: </a:t>
            </a:r>
          </a:p>
          <a:p>
            <a:pPr lvl="1"/>
            <a:r>
              <a:rPr lang="en-US" dirty="0"/>
              <a:t>“Net decline in water levels” shall not exceed 300 feet from 2010 to 2016 in Pecos County </a:t>
            </a:r>
          </a:p>
          <a:p>
            <a:pPr lvl="1"/>
            <a:r>
              <a:rPr lang="en-US" dirty="0"/>
              <a:t>Based on water budget analysis</a:t>
            </a:r>
          </a:p>
          <a:p>
            <a:r>
              <a:rPr lang="en-US" dirty="0"/>
              <a:t>2016 DFC</a:t>
            </a:r>
          </a:p>
          <a:p>
            <a:pPr lvl="1"/>
            <a:r>
              <a:rPr lang="en-US" dirty="0"/>
              <a:t>Based on Rustler GAM</a:t>
            </a:r>
          </a:p>
          <a:p>
            <a:pPr lvl="2"/>
            <a:r>
              <a:rPr lang="en-US" dirty="0"/>
              <a:t>Limitation: must specify overlying formation heads (declining, stable, rising)</a:t>
            </a:r>
          </a:p>
          <a:p>
            <a:pPr lvl="1"/>
            <a:r>
              <a:rPr lang="en-US" dirty="0"/>
              <a:t>Scenario 4 (0.5 ft/yr decline in overlying heads) was basis for DFC</a:t>
            </a:r>
          </a:p>
          <a:p>
            <a:pPr lvl="2"/>
            <a:r>
              <a:rPr lang="en-US" dirty="0"/>
              <a:t>94 feet of drawdown from 2009 to 2070  in Pecos County</a:t>
            </a:r>
          </a:p>
          <a:p>
            <a:r>
              <a:rPr lang="en-US" dirty="0"/>
              <a:t>2021 DFC</a:t>
            </a:r>
          </a:p>
          <a:p>
            <a:pPr lvl="1"/>
            <a:r>
              <a:rPr lang="en-US" dirty="0"/>
              <a:t>No change in 2016 DFC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41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E9C23-8F36-FECE-818F-C70D34A4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60F9-3A9D-00C0-B9F6-E205A03A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Aquifers Not Relevant for Purposes of Joint Planning in GMA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5CE5D-0620-ED3C-421A-3F107C1BAB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Blaine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</a:t>
            </a:r>
          </a:p>
          <a:p>
            <a:r>
              <a:rPr lang="en-US" dirty="0"/>
              <a:t>Cross Timbers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Dockum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Ellenburger-San Saba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Hickory</a:t>
            </a:r>
          </a:p>
          <a:p>
            <a:r>
              <a:rPr lang="en-US" dirty="0"/>
              <a:t>Igneous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07E781-B730-D0DC-BB00-93AEC94F3E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Lipan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Marble Falls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Ogallala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Pecos Valley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</a:t>
            </a:r>
          </a:p>
          <a:p>
            <a:r>
              <a:rPr lang="en-US" dirty="0"/>
              <a:t>Seymour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Trinity</a:t>
            </a:r>
          </a:p>
        </p:txBody>
      </p:sp>
    </p:spTree>
    <p:extLst>
      <p:ext uri="{BB962C8B-B14F-4D97-AF65-F5344CB8AC3E}">
        <p14:creationId xmlns:p14="http://schemas.microsoft.com/office/powerpoint/2010/main" val="3273024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B3B6-CDE4-ACAD-162E-625CF07B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“Not Relevant for Purposes of Joint Planning”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7ADE-F8C9-5432-17C8-A66E3C5FC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TWDB:</a:t>
            </a:r>
          </a:p>
          <a:p>
            <a:pPr lvl="1"/>
            <a:r>
              <a:rPr lang="en-US" dirty="0"/>
              <a:t>Districts in a GMA decide which aquifers are relevant and not relevant </a:t>
            </a:r>
            <a:r>
              <a:rPr lang="en-US" b="1" i="1" dirty="0">
                <a:solidFill>
                  <a:srgbClr val="FF0000"/>
                </a:solidFill>
              </a:rPr>
              <a:t>for joint planning purposes.</a:t>
            </a:r>
          </a:p>
          <a:p>
            <a:pPr lvl="1"/>
            <a:r>
              <a:rPr lang="en-US" dirty="0"/>
              <a:t>Parts of a relevant aquifer that do not warrant a DFC based on aquifer characteristics, groundwater demands, and current groundwater uses</a:t>
            </a:r>
          </a:p>
          <a:p>
            <a:r>
              <a:rPr lang="en-US" dirty="0"/>
              <a:t>Must document technical justification</a:t>
            </a:r>
          </a:p>
          <a:p>
            <a:r>
              <a:rPr lang="en-US" dirty="0"/>
              <a:t>Local (district) management is not affected</a:t>
            </a:r>
          </a:p>
        </p:txBody>
      </p:sp>
    </p:spTree>
    <p:extLst>
      <p:ext uri="{BB962C8B-B14F-4D97-AF65-F5344CB8AC3E}">
        <p14:creationId xmlns:p14="http://schemas.microsoft.com/office/powerpoint/2010/main" val="3552300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7810-1D40-5278-A951-15151606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Groundwater Availability with Not Relevant Designation?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1950-286E-1E86-5A37-7EDFEB2F5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water planning groups determine groundwater availability</a:t>
            </a:r>
          </a:p>
          <a:p>
            <a:r>
              <a:rPr lang="en-US" dirty="0"/>
              <a:t>TWDB provides “DFC-compatible” availability volumes based on GAM runs</a:t>
            </a:r>
          </a:p>
          <a:p>
            <a:r>
              <a:rPr lang="en-US" dirty="0"/>
              <a:t>Regional planning groups may choose to adjust that availability</a:t>
            </a:r>
          </a:p>
        </p:txBody>
      </p:sp>
    </p:spTree>
    <p:extLst>
      <p:ext uri="{BB962C8B-B14F-4D97-AF65-F5344CB8AC3E}">
        <p14:creationId xmlns:p14="http://schemas.microsoft.com/office/powerpoint/2010/main" val="873838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CFD9-1F7A-1E55-0BED-09086899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Relevant Aquifer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FAC1F-13F4-D25D-6140-C8CAB407E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27, 2021</a:t>
            </a:r>
          </a:p>
          <a:p>
            <a:r>
              <a:rPr lang="en-US" dirty="0"/>
              <a:t>Five Tech Memos (15-01 to 15-04 and 20-01)</a:t>
            </a:r>
          </a:p>
          <a:p>
            <a:r>
              <a:rPr lang="en-US" dirty="0"/>
              <a:t>Covers Items Required by TWDB</a:t>
            </a:r>
          </a:p>
          <a:p>
            <a:r>
              <a:rPr lang="en-US" dirty="0"/>
              <a:t>Please recall: Marble Falls also considered not relevant for purposes of joint planning – covered in Llano Uplift Explanatory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61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91643-2655-2E7D-2F28-BAFC9914E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BE49-C08E-3BDE-5650-5932386A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11652-4EA0-D719-568D-738E996B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Joint Planning Process (DFC, MAG)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Third Round of Joint Planning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DFCs adopted on August 19, 2021</a:t>
            </a:r>
          </a:p>
          <a:p>
            <a:r>
              <a:rPr lang="en-US" dirty="0"/>
              <a:t>Discuss Fourth Round</a:t>
            </a:r>
          </a:p>
          <a:p>
            <a:pPr lvl="1"/>
            <a:r>
              <a:rPr lang="en-US" dirty="0"/>
              <a:t>HB 2078 Discussion</a:t>
            </a:r>
          </a:p>
          <a:p>
            <a:pPr lvl="1"/>
            <a:r>
              <a:rPr lang="en-US" dirty="0"/>
              <a:t>Potential Changes to Current DFCs</a:t>
            </a:r>
          </a:p>
          <a:p>
            <a:pPr lvl="1"/>
            <a:r>
              <a:rPr lang="en-US" dirty="0"/>
              <a:t>Designations of Non-Relevant for Purposes of Joint Planning</a:t>
            </a:r>
          </a:p>
          <a:p>
            <a:pPr lvl="2"/>
            <a:r>
              <a:rPr lang="en-US" dirty="0"/>
              <a:t>Aquifers</a:t>
            </a:r>
          </a:p>
          <a:p>
            <a:pPr lvl="2"/>
            <a:r>
              <a:rPr lang="en-US" dirty="0"/>
              <a:t>Portions of Aquifers</a:t>
            </a:r>
          </a:p>
        </p:txBody>
      </p:sp>
    </p:spTree>
    <p:extLst>
      <p:ext uri="{BB962C8B-B14F-4D97-AF65-F5344CB8AC3E}">
        <p14:creationId xmlns:p14="http://schemas.microsoft.com/office/powerpoint/2010/main" val="367207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D85E-747C-B331-065D-156FF81D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6798D-96CA-08B6-D49D-6FC80EE8A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Before 2005</a:t>
            </a:r>
          </a:p>
          <a:p>
            <a:pPr lvl="1"/>
            <a:r>
              <a:rPr lang="en-US" dirty="0"/>
              <a:t>Regional Planning Groups set “Groundwater Availability”</a:t>
            </a:r>
          </a:p>
          <a:p>
            <a:pPr lvl="1"/>
            <a:r>
              <a:rPr lang="en-US" dirty="0"/>
              <a:t>No standard approach</a:t>
            </a:r>
          </a:p>
          <a:p>
            <a:pPr lvl="1"/>
            <a:r>
              <a:rPr lang="en-US" dirty="0"/>
              <a:t>Numerous examples where groundwater availability was not consistent with stated goals</a:t>
            </a:r>
          </a:p>
          <a:p>
            <a:pPr lvl="1"/>
            <a:r>
              <a:rPr lang="en-US" dirty="0"/>
              <a:t>No formal mechanism where neighboring GCDs were informed of inter-district impacts of planning goals</a:t>
            </a:r>
          </a:p>
          <a:p>
            <a:r>
              <a:rPr lang="en-US" dirty="0"/>
              <a:t>After 2005</a:t>
            </a:r>
          </a:p>
          <a:p>
            <a:pPr lvl="1"/>
            <a:r>
              <a:rPr lang="en-US" dirty="0"/>
              <a:t>Mandatory joint planning among GCDs</a:t>
            </a:r>
          </a:p>
          <a:p>
            <a:pPr lvl="1"/>
            <a:r>
              <a:rPr lang="en-US" dirty="0"/>
              <a:t>Consistent approach in neighboring GCDs</a:t>
            </a:r>
          </a:p>
          <a:p>
            <a:pPr lvl="1"/>
            <a:r>
              <a:rPr lang="en-US" dirty="0"/>
              <a:t>Formal process to incorporate data and models into planning decisions and the establishment of “available groundwater”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46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4FA0E-392C-6DF0-1BFB-D9D7731A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2078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9A32A-05D9-8861-3415-0EC94B8D6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Referred to Natural Resources on March 14, 2025</a:t>
            </a:r>
          </a:p>
          <a:p>
            <a:r>
              <a:rPr lang="en-US" dirty="0"/>
              <a:t>Includes provision for management plans to include “an explanation in plain language”</a:t>
            </a:r>
          </a:p>
          <a:p>
            <a:pPr lvl="1"/>
            <a:r>
              <a:rPr lang="en-US" dirty="0"/>
              <a:t>Monitoring and tracking the achievement of the DFC</a:t>
            </a:r>
          </a:p>
          <a:p>
            <a:pPr lvl="1"/>
            <a:r>
              <a:rPr lang="en-US" dirty="0"/>
              <a:t>How the district has performed in meeting the DFC over the preceding five-year period</a:t>
            </a:r>
          </a:p>
          <a:p>
            <a:r>
              <a:rPr lang="en-US" dirty="0"/>
              <a:t>Includes a provision for GMAs to consider the degree to which each district is achieving the DFC through implementation of the district’s management plan and rules</a:t>
            </a:r>
          </a:p>
          <a:p>
            <a:r>
              <a:rPr lang="en-US" dirty="0"/>
              <a:t>Includes a provision that adds to the explanatory report:</a:t>
            </a:r>
          </a:p>
          <a:p>
            <a:pPr lvl="1"/>
            <a:r>
              <a:rPr lang="en-US" dirty="0"/>
              <a:t>Why a DFC was changed</a:t>
            </a:r>
          </a:p>
          <a:p>
            <a:pPr lvl="1"/>
            <a:r>
              <a:rPr lang="en-US" dirty="0"/>
              <a:t>Summary of how each district is performing in achieving the DFCs</a:t>
            </a:r>
          </a:p>
        </p:txBody>
      </p:sp>
    </p:spTree>
    <p:extLst>
      <p:ext uri="{BB962C8B-B14F-4D97-AF65-F5344CB8AC3E}">
        <p14:creationId xmlns:p14="http://schemas.microsoft.com/office/powerpoint/2010/main" val="1227074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396B-FFE6-46D6-771B-F9CF4972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2078 Implications for the 4</a:t>
            </a:r>
            <a:r>
              <a:rPr lang="en-US" baseline="30000" dirty="0"/>
              <a:t>th</a:t>
            </a:r>
            <a:r>
              <a:rPr lang="en-US" dirty="0"/>
              <a:t> Round of Joint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80F2-5DD5-AB55-6969-23A3D747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 in “not relevant” designations</a:t>
            </a:r>
          </a:p>
          <a:p>
            <a:pPr lvl="1"/>
            <a:r>
              <a:rPr lang="en-US" dirty="0"/>
              <a:t>Monitoring capabilities</a:t>
            </a:r>
          </a:p>
          <a:p>
            <a:r>
              <a:rPr lang="en-US" dirty="0"/>
              <a:t>Discussion of GMA-wide standard of comparing actual data with model results (basis for DFC simulation)</a:t>
            </a:r>
          </a:p>
          <a:p>
            <a:pPr lvl="1"/>
            <a:r>
              <a:rPr lang="en-US" dirty="0"/>
              <a:t>Currently completed annually for MPGCD</a:t>
            </a:r>
          </a:p>
          <a:p>
            <a:pPr lvl="1"/>
            <a:r>
              <a:rPr lang="en-US" dirty="0"/>
              <a:t>Examples of GMA-wide approach in GMA 11 and GMA 14 (completed for Bluebonnet GCD)</a:t>
            </a:r>
          </a:p>
          <a:p>
            <a:pPr lvl="1"/>
            <a:r>
              <a:rPr lang="en-US" dirty="0"/>
              <a:t>Could be added as a task for GMA 7</a:t>
            </a:r>
          </a:p>
        </p:txBody>
      </p:sp>
    </p:spTree>
    <p:extLst>
      <p:ext uri="{BB962C8B-B14F-4D97-AF65-F5344CB8AC3E}">
        <p14:creationId xmlns:p14="http://schemas.microsoft.com/office/powerpoint/2010/main" val="3734891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698AA-A51F-5942-D4AE-F40C24BE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171857"/>
            <a:ext cx="5209524" cy="65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216B9-7637-7B82-A51E-6B18EB0D3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3" y="624682"/>
            <a:ext cx="6047619" cy="5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5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96721-65F0-CF98-6621-C274BE8E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23" y="171857"/>
            <a:ext cx="4971429" cy="65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180F8-A5D7-AB53-D061-D34AD8E7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45" y="834476"/>
            <a:ext cx="5983425" cy="48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50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89C55-9FD6-68BD-7386-8C6009BA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8" y="190905"/>
            <a:ext cx="4866667" cy="647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53CC7-EC84-C1D6-AC1E-FB52A619A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053" y="647084"/>
            <a:ext cx="6403311" cy="5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75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9785-C98E-6A15-9DC2-C8F5F28C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DFC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FE7E-0DE4-DB78-7763-C035441C8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Baseline Year (generally based on GAM calibration)</a:t>
            </a:r>
          </a:p>
          <a:p>
            <a:pPr lvl="1"/>
            <a:r>
              <a:rPr lang="en-US" dirty="0"/>
              <a:t>DFC simulations start at end of calibration period </a:t>
            </a:r>
          </a:p>
          <a:p>
            <a:r>
              <a:rPr lang="en-US" dirty="0"/>
              <a:t>Average Spring Flow: compare annual flow to long term average</a:t>
            </a:r>
          </a:p>
          <a:p>
            <a:pPr lvl="1"/>
            <a:r>
              <a:rPr lang="en-US" dirty="0"/>
              <a:t>Kinney County (Las Moras Spring)</a:t>
            </a:r>
          </a:p>
          <a:p>
            <a:pPr lvl="2"/>
            <a:r>
              <a:rPr lang="en-US" dirty="0"/>
              <a:t>Spring flow affected by rainfall and pumping</a:t>
            </a:r>
          </a:p>
          <a:p>
            <a:pPr lvl="2"/>
            <a:r>
              <a:rPr lang="en-US" dirty="0"/>
              <a:t>Indexed based on annual rainfall</a:t>
            </a:r>
          </a:p>
          <a:p>
            <a:pPr lvl="2"/>
            <a:r>
              <a:rPr lang="en-US" dirty="0"/>
              <a:t>Method and approach covered in KCGCD Management Plan</a:t>
            </a:r>
          </a:p>
          <a:p>
            <a:pPr lvl="1"/>
            <a:r>
              <a:rPr lang="en-US" dirty="0"/>
              <a:t>Val Verde County</a:t>
            </a:r>
          </a:p>
          <a:p>
            <a:pPr lvl="2"/>
            <a:r>
              <a:rPr lang="en-US" dirty="0"/>
              <a:t>Spring flow affected by rainfall and Amistad elevation (minimal pumping)</a:t>
            </a:r>
          </a:p>
          <a:p>
            <a:pPr lvl="2"/>
            <a:r>
              <a:rPr lang="en-US" dirty="0"/>
              <a:t>Spring flow correlated with nearby groundwater elevations</a:t>
            </a:r>
          </a:p>
          <a:p>
            <a:pPr lvl="2"/>
            <a:r>
              <a:rPr lang="en-US" dirty="0"/>
              <a:t>No method currently exists to assess “achievement” </a:t>
            </a:r>
          </a:p>
          <a:p>
            <a:pPr lvl="2"/>
            <a:r>
              <a:rPr lang="en-US" dirty="0"/>
              <a:t>No GCD exists to develop (GMA 7 responsibility if HB 2078 is adopted?)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78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AC085-B068-39E0-A83B-1FC7662C8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90" y="252809"/>
            <a:ext cx="7647619" cy="6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26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BAA4EF-16FB-6175-C951-72203380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58" y="3434292"/>
            <a:ext cx="3806353" cy="2980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0E189-6E6A-7814-5B6E-5CE61F33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37" y="254741"/>
            <a:ext cx="3720574" cy="3179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D706C-5572-F560-EE41-CD43C9060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465" y="200429"/>
            <a:ext cx="3419048" cy="3228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1151E-48FF-F717-74B6-CEE4E3662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666" y="2969342"/>
            <a:ext cx="5482526" cy="344506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DDE43E2-8293-80DA-5A3C-B7CCCA94069A}"/>
              </a:ext>
            </a:extLst>
          </p:cNvPr>
          <p:cNvSpPr/>
          <p:nvPr/>
        </p:nvSpPr>
        <p:spPr>
          <a:xfrm>
            <a:off x="8554065" y="1839224"/>
            <a:ext cx="471948" cy="304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E94EA5-3509-78FC-2EDE-60DD1B5B199A}"/>
              </a:ext>
            </a:extLst>
          </p:cNvPr>
          <p:cNvSpPr/>
          <p:nvPr/>
        </p:nvSpPr>
        <p:spPr>
          <a:xfrm>
            <a:off x="8706464" y="3003755"/>
            <a:ext cx="909483" cy="30420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81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A38E-9710-47EE-59E4-04FD41B7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Possible Changes to 2016 DFCs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72C88-34FC-848A-FD29-28BC6B6C5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Capitan Reef Complex Aquifer</a:t>
            </a:r>
          </a:p>
          <a:p>
            <a:pPr lvl="1"/>
            <a:r>
              <a:rPr lang="en-US" dirty="0"/>
              <a:t>Candidate for “not relevant” designation</a:t>
            </a:r>
          </a:p>
          <a:p>
            <a:r>
              <a:rPr lang="en-US" dirty="0"/>
              <a:t>Edwards-Trinity (Plateau), Pecos Valley, and Trinity aquifers</a:t>
            </a:r>
          </a:p>
          <a:p>
            <a:pPr lvl="1"/>
            <a:r>
              <a:rPr lang="en-US" dirty="0"/>
              <a:t>Not a candidate for “not relevant” designation (except for some specified areas that have been designated in previous DFCs)</a:t>
            </a:r>
          </a:p>
          <a:p>
            <a:pPr lvl="1"/>
            <a:r>
              <a:rPr lang="en-US" dirty="0"/>
              <a:t>Some discussion at previous meeting of minor adjustments to GAM run</a:t>
            </a:r>
          </a:p>
          <a:p>
            <a:pPr lvl="1"/>
            <a:r>
              <a:rPr lang="en-US" dirty="0"/>
              <a:t>Kinney County (MAG issues)</a:t>
            </a:r>
          </a:p>
          <a:p>
            <a:pPr lvl="1"/>
            <a:r>
              <a:rPr lang="en-US" dirty="0"/>
              <a:t>Val Verde County (candidate for “not relevant” designation)</a:t>
            </a:r>
          </a:p>
          <a:p>
            <a:r>
              <a:rPr lang="en-US" dirty="0"/>
              <a:t>Llano Uplift Aquifer System (Ellenburger-San Saba, Hickory)</a:t>
            </a:r>
          </a:p>
          <a:p>
            <a:pPr lvl="1"/>
            <a:r>
              <a:rPr lang="en-US" dirty="0"/>
              <a:t>Not a candidate for “not relevant” designation</a:t>
            </a:r>
          </a:p>
          <a:p>
            <a:pPr lvl="1"/>
            <a:r>
              <a:rPr lang="en-US" dirty="0"/>
              <a:t>Other adjustments?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58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4962-29A6-630D-5AF0-612CCAF4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Possible Changes to 2016 DFCs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96A2-0FB4-947D-DD98-23628BEE7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Ogallala and Dockum</a:t>
            </a:r>
          </a:p>
          <a:p>
            <a:pPr lvl="1"/>
            <a:r>
              <a:rPr lang="en-US" dirty="0"/>
              <a:t>Ogallala limited to Glasscock County</a:t>
            </a:r>
          </a:p>
          <a:p>
            <a:pPr lvl="2"/>
            <a:r>
              <a:rPr lang="en-US" dirty="0"/>
              <a:t>Single county makes it a candidate for “not relevant” designation</a:t>
            </a:r>
          </a:p>
          <a:p>
            <a:pPr lvl="1"/>
            <a:r>
              <a:rPr lang="en-US" dirty="0"/>
              <a:t>Dockum limited to Pecos and Reagan counties</a:t>
            </a:r>
          </a:p>
          <a:p>
            <a:pPr lvl="2"/>
            <a:r>
              <a:rPr lang="en-US" dirty="0"/>
              <a:t>Limited use in Pecos County (also no monitoring well data in baseline year)</a:t>
            </a:r>
          </a:p>
          <a:p>
            <a:pPr lvl="2"/>
            <a:r>
              <a:rPr lang="en-US" dirty="0"/>
              <a:t>TWDB estimated use in Reagan County (less than 100 AF/yr)</a:t>
            </a:r>
          </a:p>
          <a:p>
            <a:pPr lvl="2"/>
            <a:r>
              <a:rPr lang="en-US" dirty="0"/>
              <a:t>Candidates for “not relevant” designation</a:t>
            </a:r>
          </a:p>
          <a:p>
            <a:pPr lvl="1"/>
            <a:r>
              <a:rPr lang="en-US" dirty="0"/>
              <a:t>New HPAS would require an updated GAM simulation</a:t>
            </a:r>
          </a:p>
          <a:p>
            <a:r>
              <a:rPr lang="en-US" dirty="0"/>
              <a:t>Rustler</a:t>
            </a:r>
          </a:p>
          <a:p>
            <a:pPr lvl="1"/>
            <a:r>
              <a:rPr lang="en-US" dirty="0"/>
              <a:t>Limited to Pecos County (single county in GMA 7)</a:t>
            </a:r>
          </a:p>
          <a:p>
            <a:pPr lvl="1"/>
            <a:r>
              <a:rPr lang="en-US" dirty="0"/>
              <a:t>No monitoring well data in baseline year</a:t>
            </a:r>
          </a:p>
          <a:p>
            <a:pPr lvl="1"/>
            <a:r>
              <a:rPr lang="en-US" dirty="0"/>
              <a:t>Candidate for “not relevant” designation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2F99-D8A1-EE62-1691-1C056FD8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Future Condition (DFC)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340B-02D3-8479-FEAA-FB30FA45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Quantified conditions of groundwater</a:t>
            </a:r>
          </a:p>
          <a:p>
            <a:r>
              <a:rPr lang="en-US" dirty="0"/>
              <a:t>Specified time or times in the future</a:t>
            </a:r>
          </a:p>
          <a:p>
            <a:r>
              <a:rPr lang="en-US" dirty="0"/>
              <a:t>Broad Policy Goal</a:t>
            </a:r>
          </a:p>
          <a:p>
            <a:pPr lvl="1"/>
            <a:r>
              <a:rPr lang="en-US" dirty="0"/>
              <a:t>Drawdown</a:t>
            </a:r>
          </a:p>
          <a:p>
            <a:pPr lvl="1"/>
            <a:r>
              <a:rPr lang="en-US" dirty="0"/>
              <a:t>Spring flow</a:t>
            </a:r>
          </a:p>
          <a:p>
            <a:pPr lvl="1"/>
            <a:r>
              <a:rPr lang="en-US" dirty="0"/>
              <a:t>Storage volumes</a:t>
            </a:r>
          </a:p>
          <a:p>
            <a:r>
              <a:rPr lang="en-US" dirty="0"/>
              <a:t>Updated at least every five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1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30E7-033C-0CD8-5FD5-7A01E3FF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81AF-9B90-FE92-83DD-A4FE589C2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today’s input, develop scope of work for 4</a:t>
            </a:r>
            <a:r>
              <a:rPr lang="en-US" baseline="30000" dirty="0"/>
              <a:t>th</a:t>
            </a:r>
            <a:r>
              <a:rPr lang="en-US" dirty="0"/>
              <a:t> round of joint planning</a:t>
            </a:r>
          </a:p>
          <a:p>
            <a:pPr lvl="1"/>
            <a:r>
              <a:rPr lang="en-US" dirty="0"/>
              <a:t>Tasks:</a:t>
            </a:r>
          </a:p>
          <a:p>
            <a:pPr lvl="2"/>
            <a:r>
              <a:rPr lang="en-US" dirty="0"/>
              <a:t>Meetings</a:t>
            </a:r>
          </a:p>
          <a:p>
            <a:pPr lvl="2"/>
            <a:r>
              <a:rPr lang="en-US" dirty="0"/>
              <a:t>Comparing data with DFCs (?)</a:t>
            </a:r>
          </a:p>
          <a:p>
            <a:pPr lvl="2"/>
            <a:r>
              <a:rPr lang="en-US" dirty="0"/>
              <a:t>GAM simulations (technical memoranda)</a:t>
            </a:r>
          </a:p>
          <a:p>
            <a:pPr lvl="2"/>
            <a:r>
              <a:rPr lang="en-US" dirty="0"/>
              <a:t>Draft explanatory reports (includes nine factor presentations at meetings) and draft documentation for “not relevant” aquifers</a:t>
            </a:r>
          </a:p>
          <a:p>
            <a:pPr lvl="2"/>
            <a:r>
              <a:rPr lang="en-US" dirty="0"/>
              <a:t>Review public comments received from district public hearings, respond to comments, finalize explanatory reports and tech memos</a:t>
            </a:r>
          </a:p>
          <a:p>
            <a:r>
              <a:rPr lang="en-US" dirty="0"/>
              <a:t>Next meeting: approve scope and budget</a:t>
            </a:r>
          </a:p>
        </p:txBody>
      </p:sp>
    </p:spTree>
    <p:extLst>
      <p:ext uri="{BB962C8B-B14F-4D97-AF65-F5344CB8AC3E}">
        <p14:creationId xmlns:p14="http://schemas.microsoft.com/office/powerpoint/2010/main" val="28209261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8BC4-9753-18EA-19D9-EB620696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1" y="266802"/>
            <a:ext cx="10515600" cy="1325563"/>
          </a:xfrm>
        </p:spPr>
        <p:txBody>
          <a:bodyPr/>
          <a:lstStyle/>
          <a:p>
            <a:r>
              <a:rPr lang="en-US" dirty="0"/>
              <a:t>2021 Budget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6F1B79-E4B2-2989-B45A-4E0E4C9BA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59796"/>
              </p:ext>
            </p:extLst>
          </p:nvPr>
        </p:nvGraphicFramePr>
        <p:xfrm>
          <a:off x="1237839" y="2146806"/>
          <a:ext cx="9899651" cy="372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9421">
                  <a:extLst>
                    <a:ext uri="{9D8B030D-6E8A-4147-A177-3AD203B41FA5}">
                      <a16:colId xmlns:a16="http://schemas.microsoft.com/office/drawing/2014/main" val="1578231481"/>
                    </a:ext>
                  </a:extLst>
                </a:gridCol>
                <a:gridCol w="1543410">
                  <a:extLst>
                    <a:ext uri="{9D8B030D-6E8A-4147-A177-3AD203B41FA5}">
                      <a16:colId xmlns:a16="http://schemas.microsoft.com/office/drawing/2014/main" val="2473870323"/>
                    </a:ext>
                  </a:extLst>
                </a:gridCol>
                <a:gridCol w="1506285">
                  <a:extLst>
                    <a:ext uri="{9D8B030D-6E8A-4147-A177-3AD203B41FA5}">
                      <a16:colId xmlns:a16="http://schemas.microsoft.com/office/drawing/2014/main" val="611922536"/>
                    </a:ext>
                  </a:extLst>
                </a:gridCol>
                <a:gridCol w="1580535">
                  <a:extLst>
                    <a:ext uri="{9D8B030D-6E8A-4147-A177-3AD203B41FA5}">
                      <a16:colId xmlns:a16="http://schemas.microsoft.com/office/drawing/2014/main" val="3963512057"/>
                    </a:ext>
                  </a:extLst>
                </a:gridCol>
              </a:tblGrid>
              <a:tr h="5688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Task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Unit Cost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Total Cost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241639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Meetings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$2,500 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$12,500 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799250"/>
                  </a:ext>
                </a:extLst>
              </a:tr>
              <a:tr h="7664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Draft Explanatory Reports and Not Relevant Documentation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$5,000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$30,000 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548412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Respond to Comments and Finalize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$5,000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$5,000 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53784"/>
                  </a:ext>
                </a:extLst>
              </a:tr>
              <a:tr h="56880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$47,500 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7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868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CE14E-318E-7F71-BCBF-C814ED479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2F28-83EE-5594-664D-556C51F4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1" y="266802"/>
            <a:ext cx="10515600" cy="1325563"/>
          </a:xfrm>
        </p:spPr>
        <p:txBody>
          <a:bodyPr/>
          <a:lstStyle/>
          <a:p>
            <a:r>
              <a:rPr lang="en-US" dirty="0"/>
              <a:t>“Skeleton” of 2026 Budget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FA5AC8-E023-F0E7-B97C-4783B744C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913563"/>
              </p:ext>
            </p:extLst>
          </p:nvPr>
        </p:nvGraphicFramePr>
        <p:xfrm>
          <a:off x="1054509" y="1340561"/>
          <a:ext cx="9899651" cy="5348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9421">
                  <a:extLst>
                    <a:ext uri="{9D8B030D-6E8A-4147-A177-3AD203B41FA5}">
                      <a16:colId xmlns:a16="http://schemas.microsoft.com/office/drawing/2014/main" val="1578231481"/>
                    </a:ext>
                  </a:extLst>
                </a:gridCol>
                <a:gridCol w="1543410">
                  <a:extLst>
                    <a:ext uri="{9D8B030D-6E8A-4147-A177-3AD203B41FA5}">
                      <a16:colId xmlns:a16="http://schemas.microsoft.com/office/drawing/2014/main" val="2473870323"/>
                    </a:ext>
                  </a:extLst>
                </a:gridCol>
                <a:gridCol w="1506285">
                  <a:extLst>
                    <a:ext uri="{9D8B030D-6E8A-4147-A177-3AD203B41FA5}">
                      <a16:colId xmlns:a16="http://schemas.microsoft.com/office/drawing/2014/main" val="611922536"/>
                    </a:ext>
                  </a:extLst>
                </a:gridCol>
                <a:gridCol w="1580535">
                  <a:extLst>
                    <a:ext uri="{9D8B030D-6E8A-4147-A177-3AD203B41FA5}">
                      <a16:colId xmlns:a16="http://schemas.microsoft.com/office/drawing/2014/main" val="3963512057"/>
                    </a:ext>
                  </a:extLst>
                </a:gridCol>
              </a:tblGrid>
              <a:tr h="5688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Task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Unit Cost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Total Cost</a:t>
                      </a:r>
                      <a:endParaRPr lang="en-US" sz="2800" b="1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241639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Meetings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$2,500 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$12,500 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799250"/>
                  </a:ext>
                </a:extLst>
              </a:tr>
              <a:tr h="7664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DFC Comparison Analysis (?)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425054"/>
                  </a:ext>
                </a:extLst>
              </a:tr>
              <a:tr h="7664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GAM Simulations and Tech Memos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?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$6,000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108895"/>
                  </a:ext>
                </a:extLst>
              </a:tr>
              <a:tr h="7664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Draft Explanatory Reports and Not Relevant Documentation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?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$6,000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548412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Respond to Comments and Finalize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$6,000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$6,000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53784"/>
                  </a:ext>
                </a:extLst>
              </a:tr>
              <a:tr h="56880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??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7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4294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BB7C-CFD0-B8AC-D2F1-C5ADC51C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Meeting Schedule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4710-D63B-ED3F-B9B5-6175D8B9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826"/>
            <a:ext cx="10515600" cy="4900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July 2025: Approve scope and budget</a:t>
            </a:r>
          </a:p>
          <a:p>
            <a:pPr lvl="1"/>
            <a:r>
              <a:rPr lang="en-US" dirty="0"/>
              <a:t>Could include DFC Comparison if authorized before full budget completed</a:t>
            </a:r>
          </a:p>
          <a:p>
            <a:r>
              <a:rPr lang="en-US" dirty="0"/>
              <a:t>October 2025: DFC Comparison (?), not relevant documentation and GAM simulations</a:t>
            </a:r>
          </a:p>
          <a:p>
            <a:r>
              <a:rPr lang="en-US" dirty="0"/>
              <a:t>January 2026: Draft Explanatory Reports (includes 9 factors discussion)</a:t>
            </a:r>
          </a:p>
          <a:p>
            <a:r>
              <a:rPr lang="en-US" dirty="0"/>
              <a:t>April 2026: Updates based on input/discussion from January meeting (i.e. updated draft explanatory report), vote on proposed DFCs</a:t>
            </a:r>
          </a:p>
          <a:p>
            <a:r>
              <a:rPr lang="en-US" dirty="0"/>
              <a:t>October 2026: Review public comments, proposed responses, draft final Explanatory Reports, vote on final DFCs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B89CD-438E-5085-E659-6AC8A0FF0ECD}"/>
              </a:ext>
            </a:extLst>
          </p:cNvPr>
          <p:cNvSpPr txBox="1"/>
          <p:nvPr/>
        </p:nvSpPr>
        <p:spPr>
          <a:xfrm>
            <a:off x="117989" y="6396700"/>
            <a:ext cx="43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* Subject to change due to TX v NM trial</a:t>
            </a:r>
          </a:p>
        </p:txBody>
      </p:sp>
    </p:spTree>
    <p:extLst>
      <p:ext uri="{BB962C8B-B14F-4D97-AF65-F5344CB8AC3E}">
        <p14:creationId xmlns:p14="http://schemas.microsoft.com/office/powerpoint/2010/main" val="209258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732C-A969-28D0-7FDA-C5B0E4B0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Modeled Available Groundwater (MAG)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1E4F-ADF6-7480-6147-14FFF2E76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pumping necessary to achieve the desired future condition</a:t>
            </a:r>
          </a:p>
          <a:p>
            <a:r>
              <a:rPr lang="en-US" dirty="0"/>
              <a:t>TWDB calculates based on</a:t>
            </a:r>
          </a:p>
          <a:p>
            <a:pPr lvl="1"/>
            <a:r>
              <a:rPr lang="en-US" dirty="0"/>
              <a:t>Model simulations</a:t>
            </a:r>
          </a:p>
          <a:p>
            <a:pPr lvl="1"/>
            <a:r>
              <a:rPr lang="en-US" dirty="0"/>
              <a:t>Water budget calculations</a:t>
            </a:r>
          </a:p>
          <a:p>
            <a:pPr lvl="1"/>
            <a:r>
              <a:rPr lang="en-US" dirty="0"/>
              <a:t>District provided data and information</a:t>
            </a:r>
          </a:p>
          <a:p>
            <a:r>
              <a:rPr lang="en-US" dirty="0"/>
              <a:t>Included in GCD Management Plans</a:t>
            </a:r>
          </a:p>
          <a:p>
            <a:r>
              <a:rPr lang="en-US" dirty="0"/>
              <a:t>“Groundwater Availability” in Regional Water Plans</a:t>
            </a:r>
          </a:p>
          <a:p>
            <a:r>
              <a:rPr lang="en-US" dirty="0"/>
              <a:t>One factor in permitting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6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D87D0-F453-F75A-AEA3-45C189AFC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87EB9C6A-59F8-0A9E-AA02-A09C1B280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38600"/>
            <a:ext cx="42647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/>
              <a:t>Groundwater Availability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D1FC847C-1CC0-33CF-EBD1-73D35C7E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2451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/>
              <a:t>=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D2F1C077-232A-BF98-FFDD-490896BD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629" y="4419600"/>
            <a:ext cx="441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/>
              <a:t>DFC  +  MAG</a:t>
            </a:r>
          </a:p>
        </p:txBody>
      </p:sp>
    </p:spTree>
    <p:extLst>
      <p:ext uri="{BB962C8B-B14F-4D97-AF65-F5344CB8AC3E}">
        <p14:creationId xmlns:p14="http://schemas.microsoft.com/office/powerpoint/2010/main" val="396317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752600" y="4038600"/>
            <a:ext cx="42647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/>
              <a:t>Groundwater Availability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791200" y="442451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/>
              <a:t>=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630629" y="4419600"/>
            <a:ext cx="441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/>
              <a:t>DFC  +  MAG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479458" y="1565701"/>
            <a:ext cx="4721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/>
              <a:t>Policy + Science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752600" y="1249740"/>
            <a:ext cx="40115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/>
              <a:t>Groundwater Availability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791200" y="1524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5960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3032</Words>
  <Application>Microsoft Office PowerPoint</Application>
  <PresentationFormat>Widescreen</PresentationFormat>
  <Paragraphs>484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Aptos</vt:lpstr>
      <vt:lpstr>Aptos Display</vt:lpstr>
      <vt:lpstr>Arial</vt:lpstr>
      <vt:lpstr>Office Theme</vt:lpstr>
      <vt:lpstr>GMA 7 Joint Planning: Review of 3rd Round and Next Steps for 4th Round </vt:lpstr>
      <vt:lpstr>Topics</vt:lpstr>
      <vt:lpstr>Topics</vt:lpstr>
      <vt:lpstr>Planning vs. Management vs. Regulation</vt:lpstr>
      <vt:lpstr>Joint Planning</vt:lpstr>
      <vt:lpstr>Desired Future Condition (DFC)</vt:lpstr>
      <vt:lpstr>Modeled Available Groundwater (MAG)</vt:lpstr>
      <vt:lpstr>PowerPoint Presentation</vt:lpstr>
      <vt:lpstr>PowerPoint Presentation</vt:lpstr>
      <vt:lpstr>Desired Future Condition (DFC)</vt:lpstr>
      <vt:lpstr>TWDB Rules after 2005 Legislative Session</vt:lpstr>
      <vt:lpstr>Groundwater Availability Models (GAMs)</vt:lpstr>
      <vt:lpstr>Model Runs</vt:lpstr>
      <vt:lpstr>Model Runs</vt:lpstr>
      <vt:lpstr>Model Runs</vt:lpstr>
      <vt:lpstr>Desired Future Conditions</vt:lpstr>
      <vt:lpstr>New DFC Process (2011)</vt:lpstr>
      <vt:lpstr>Nine Factors</vt:lpstr>
      <vt:lpstr>In Addition….</vt:lpstr>
      <vt:lpstr>In Addition….</vt:lpstr>
      <vt:lpstr>In Addition….</vt:lpstr>
      <vt:lpstr>In Addition….</vt:lpstr>
      <vt:lpstr>Nine Factors and Proposed DFC</vt:lpstr>
      <vt:lpstr>Joint Planning Process Tasks and Timing</vt:lpstr>
      <vt:lpstr>Joint Planning Process Tasks and Timing</vt:lpstr>
      <vt:lpstr>Joint Planning Process Tasks and Timing</vt:lpstr>
      <vt:lpstr>Joint Planning Process Tasks and Timing</vt:lpstr>
      <vt:lpstr>Draft Explanatory Report</vt:lpstr>
      <vt:lpstr>Topics</vt:lpstr>
      <vt:lpstr>15 Aquifers in GMA 7</vt:lpstr>
      <vt:lpstr>10 Aquifers in GMA 7 Covered in Explanatory Reports in 2016</vt:lpstr>
      <vt:lpstr>Five Explanatory Reports in 2026 (3rd Round)</vt:lpstr>
      <vt:lpstr>Capitan Reef Summary</vt:lpstr>
      <vt:lpstr>Edwards-Trinity (Plateau), Pecos Valley, and Trinity Summary (1)</vt:lpstr>
      <vt:lpstr>Edwards-Trinity (Plateau), Pecos Valley, and Trinity Summary (2)</vt:lpstr>
      <vt:lpstr>PowerPoint Presentation</vt:lpstr>
      <vt:lpstr>PowerPoint Presentation</vt:lpstr>
      <vt:lpstr>Edwards-Trinity (Plateau), Pecos Valley, and Trinity: Summary of Activities Since 2021</vt:lpstr>
      <vt:lpstr>Llano Uplift Summary</vt:lpstr>
      <vt:lpstr>Ogallala and Dockum Summary</vt:lpstr>
      <vt:lpstr>Ogallala and Dockum: Summary of Activities Since 2021</vt:lpstr>
      <vt:lpstr>PowerPoint Presentation</vt:lpstr>
      <vt:lpstr>PowerPoint Presentation</vt:lpstr>
      <vt:lpstr>Rustler Summary</vt:lpstr>
      <vt:lpstr>Aquifers Not Relevant for Purposes of Joint Planning in GMA 7</vt:lpstr>
      <vt:lpstr>What Does “Not Relevant for Purposes of Joint Planning” Mean?</vt:lpstr>
      <vt:lpstr>What Happens to Groundwater Availability with Not Relevant Designation?</vt:lpstr>
      <vt:lpstr>Not Relevant Aquifer Documentation</vt:lpstr>
      <vt:lpstr>Topics</vt:lpstr>
      <vt:lpstr>HB 2078</vt:lpstr>
      <vt:lpstr>HB 2078 Implications for the 4th Round of Joint Planning</vt:lpstr>
      <vt:lpstr>PowerPoint Presentation</vt:lpstr>
      <vt:lpstr>PowerPoint Presentation</vt:lpstr>
      <vt:lpstr>PowerPoint Presentation</vt:lpstr>
      <vt:lpstr>DFC Comparison</vt:lpstr>
      <vt:lpstr>PowerPoint Presentation</vt:lpstr>
      <vt:lpstr>PowerPoint Presentation</vt:lpstr>
      <vt:lpstr>Discussion of Possible Changes to 2016 DFCs (1)</vt:lpstr>
      <vt:lpstr>Discussion of Possible Changes to 2016 DFCs (2)</vt:lpstr>
      <vt:lpstr>Summary of Next Steps</vt:lpstr>
      <vt:lpstr>2021 Budget</vt:lpstr>
      <vt:lpstr>“Skeleton” of 2026 Budget</vt:lpstr>
      <vt:lpstr>Possible Meeting Schedule*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Hutchison</dc:creator>
  <cp:lastModifiedBy>Meredith Allen</cp:lastModifiedBy>
  <cp:revision>20</cp:revision>
  <dcterms:created xsi:type="dcterms:W3CDTF">2025-03-31T14:03:13Z</dcterms:created>
  <dcterms:modified xsi:type="dcterms:W3CDTF">2025-04-07T16:38:57Z</dcterms:modified>
</cp:coreProperties>
</file>